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30" r:id="rId2"/>
  </p:sldMasterIdLst>
  <p:notesMasterIdLst>
    <p:notesMasterId r:id="rId23"/>
  </p:notesMasterIdLst>
  <p:sldIdLst>
    <p:sldId id="289" r:id="rId3"/>
    <p:sldId id="292" r:id="rId4"/>
    <p:sldId id="291" r:id="rId5"/>
    <p:sldId id="363" r:id="rId6"/>
    <p:sldId id="362" r:id="rId7"/>
    <p:sldId id="364" r:id="rId8"/>
    <p:sldId id="366" r:id="rId9"/>
    <p:sldId id="367" r:id="rId10"/>
    <p:sldId id="368" r:id="rId11"/>
    <p:sldId id="369" r:id="rId12"/>
    <p:sldId id="370" r:id="rId13"/>
    <p:sldId id="371" r:id="rId14"/>
    <p:sldId id="372" r:id="rId15"/>
    <p:sldId id="373" r:id="rId16"/>
    <p:sldId id="374" r:id="rId17"/>
    <p:sldId id="375" r:id="rId18"/>
    <p:sldId id="376" r:id="rId19"/>
    <p:sldId id="377" r:id="rId20"/>
    <p:sldId id="378" r:id="rId21"/>
    <p:sldId id="379" r:id="rId22"/>
  </p:sldIdLst>
  <p:sldSz cx="9144000" cy="6858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0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03" autoAdjust="0"/>
    <p:restoredTop sz="94580" autoAdjust="0"/>
  </p:normalViewPr>
  <p:slideViewPr>
    <p:cSldViewPr snapToGrid="0">
      <p:cViewPr varScale="1">
        <p:scale>
          <a:sx n="85" d="100"/>
          <a:sy n="85" d="100"/>
        </p:scale>
        <p:origin x="1650"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E93D19-7B5B-4269-BB4E-1B637415675C}" type="datetimeFigureOut">
              <a:rPr lang="fr-FR" smtClean="0"/>
              <a:t>25/04/2020</a:t>
            </a:fld>
            <a:endParaRPr lang="fr-F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FA1FCA-538B-43B1-B615-01A825248509}" type="slidenum">
              <a:rPr lang="fr-FR" smtClean="0"/>
              <a:t>‹N°›</a:t>
            </a:fld>
            <a:endParaRPr lang="fr-FR"/>
          </a:p>
        </p:txBody>
      </p:sp>
    </p:spTree>
    <p:extLst>
      <p:ext uri="{BB962C8B-B14F-4D97-AF65-F5344CB8AC3E}">
        <p14:creationId xmlns:p14="http://schemas.microsoft.com/office/powerpoint/2010/main" val="1429205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EEED598-8243-4064-B029-9624DDF9B3BD}" type="datetimeFigureOut">
              <a:rPr lang="es-VE" smtClean="0"/>
              <a:t>25/4/2020</a:t>
            </a:fld>
            <a:endParaRPr lang="es-VE"/>
          </a:p>
        </p:txBody>
      </p:sp>
      <p:sp>
        <p:nvSpPr>
          <p:cNvPr id="5" name="Footer Placeholder 4"/>
          <p:cNvSpPr>
            <a:spLocks noGrp="1"/>
          </p:cNvSpPr>
          <p:nvPr>
            <p:ph type="ftr" sz="quarter" idx="11"/>
          </p:nvPr>
        </p:nvSpPr>
        <p:spPr/>
        <p:txBody>
          <a:bodyPr/>
          <a:lstStyle/>
          <a:p>
            <a:endParaRPr lang="es-VE"/>
          </a:p>
        </p:txBody>
      </p:sp>
      <p:sp>
        <p:nvSpPr>
          <p:cNvPr id="6" name="Slide Number Placeholder 5"/>
          <p:cNvSpPr>
            <a:spLocks noGrp="1"/>
          </p:cNvSpPr>
          <p:nvPr>
            <p:ph type="sldNum" sz="quarter" idx="12"/>
          </p:nvPr>
        </p:nvSpPr>
        <p:spPr/>
        <p:txBody>
          <a:bodyPr/>
          <a:lstStyle/>
          <a:p>
            <a:fld id="{A3B08538-2A6E-4F42-BB85-075A2D39D2FB}" type="slidenum">
              <a:rPr lang="es-VE" smtClean="0"/>
              <a:t>‹N°›</a:t>
            </a:fld>
            <a:endParaRPr lang="es-VE"/>
          </a:p>
        </p:txBody>
      </p:sp>
    </p:spTree>
    <p:extLst>
      <p:ext uri="{BB962C8B-B14F-4D97-AF65-F5344CB8AC3E}">
        <p14:creationId xmlns:p14="http://schemas.microsoft.com/office/powerpoint/2010/main" val="1594269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EED598-8243-4064-B029-9624DDF9B3BD}" type="datetimeFigureOut">
              <a:rPr lang="es-VE" smtClean="0"/>
              <a:t>25/4/2020</a:t>
            </a:fld>
            <a:endParaRPr lang="es-VE"/>
          </a:p>
        </p:txBody>
      </p:sp>
      <p:sp>
        <p:nvSpPr>
          <p:cNvPr id="5" name="Footer Placeholder 4"/>
          <p:cNvSpPr>
            <a:spLocks noGrp="1"/>
          </p:cNvSpPr>
          <p:nvPr>
            <p:ph type="ftr" sz="quarter" idx="11"/>
          </p:nvPr>
        </p:nvSpPr>
        <p:spPr/>
        <p:txBody>
          <a:bodyPr/>
          <a:lstStyle/>
          <a:p>
            <a:endParaRPr lang="es-VE"/>
          </a:p>
        </p:txBody>
      </p:sp>
      <p:sp>
        <p:nvSpPr>
          <p:cNvPr id="6" name="Slide Number Placeholder 5"/>
          <p:cNvSpPr>
            <a:spLocks noGrp="1"/>
          </p:cNvSpPr>
          <p:nvPr>
            <p:ph type="sldNum" sz="quarter" idx="12"/>
          </p:nvPr>
        </p:nvSpPr>
        <p:spPr/>
        <p:txBody>
          <a:bodyPr/>
          <a:lstStyle/>
          <a:p>
            <a:fld id="{A3B08538-2A6E-4F42-BB85-075A2D39D2FB}" type="slidenum">
              <a:rPr lang="es-VE" smtClean="0"/>
              <a:t>‹N°›</a:t>
            </a:fld>
            <a:endParaRPr lang="es-VE"/>
          </a:p>
        </p:txBody>
      </p:sp>
    </p:spTree>
    <p:extLst>
      <p:ext uri="{BB962C8B-B14F-4D97-AF65-F5344CB8AC3E}">
        <p14:creationId xmlns:p14="http://schemas.microsoft.com/office/powerpoint/2010/main" val="2366593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EED598-8243-4064-B029-9624DDF9B3BD}" type="datetimeFigureOut">
              <a:rPr lang="es-VE" smtClean="0"/>
              <a:t>25/4/2020</a:t>
            </a:fld>
            <a:endParaRPr lang="es-VE"/>
          </a:p>
        </p:txBody>
      </p:sp>
      <p:sp>
        <p:nvSpPr>
          <p:cNvPr id="5" name="Footer Placeholder 4"/>
          <p:cNvSpPr>
            <a:spLocks noGrp="1"/>
          </p:cNvSpPr>
          <p:nvPr>
            <p:ph type="ftr" sz="quarter" idx="11"/>
          </p:nvPr>
        </p:nvSpPr>
        <p:spPr/>
        <p:txBody>
          <a:bodyPr/>
          <a:lstStyle/>
          <a:p>
            <a:endParaRPr lang="es-VE"/>
          </a:p>
        </p:txBody>
      </p:sp>
      <p:sp>
        <p:nvSpPr>
          <p:cNvPr id="6" name="Slide Number Placeholder 5"/>
          <p:cNvSpPr>
            <a:spLocks noGrp="1"/>
          </p:cNvSpPr>
          <p:nvPr>
            <p:ph type="sldNum" sz="quarter" idx="12"/>
          </p:nvPr>
        </p:nvSpPr>
        <p:spPr/>
        <p:txBody>
          <a:bodyPr/>
          <a:lstStyle/>
          <a:p>
            <a:fld id="{A3B08538-2A6E-4F42-BB85-075A2D39D2FB}" type="slidenum">
              <a:rPr lang="es-VE" smtClean="0"/>
              <a:t>‹N°›</a:t>
            </a:fld>
            <a:endParaRPr lang="es-VE"/>
          </a:p>
        </p:txBody>
      </p:sp>
    </p:spTree>
    <p:extLst>
      <p:ext uri="{BB962C8B-B14F-4D97-AF65-F5344CB8AC3E}">
        <p14:creationId xmlns:p14="http://schemas.microsoft.com/office/powerpoint/2010/main" val="1581403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our- column layout - no header graphic">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7287300" y="6321333"/>
            <a:ext cx="1199265" cy="182880"/>
          </a:xfrm>
        </p:spPr>
        <p:txBody>
          <a:bodyPr/>
          <a:lstStyle/>
          <a:p>
            <a:fld id="{BAF25C84-DC05-420E-ABA4-99596C0F9BFB}" type="datetime4">
              <a:rPr lang="en-US" smtClean="0"/>
              <a:t>April 25, 2020</a:t>
            </a:fld>
            <a:endParaRPr lang="en-CA" dirty="0"/>
          </a:p>
        </p:txBody>
      </p:sp>
      <p:sp>
        <p:nvSpPr>
          <p:cNvPr id="9" name="Slide Number Placeholder 8"/>
          <p:cNvSpPr>
            <a:spLocks noGrp="1"/>
          </p:cNvSpPr>
          <p:nvPr>
            <p:ph type="sldNum" sz="quarter" idx="12"/>
          </p:nvPr>
        </p:nvSpPr>
        <p:spPr/>
        <p:txBody>
          <a:bodyPr/>
          <a:lstStyle/>
          <a:p>
            <a:fld id="{00E6A5BD-C011-4A45-AA3A-201790FB7F2B}" type="slidenum">
              <a:rPr lang="en-CA" smtClean="0"/>
              <a:t>‹N°›</a:t>
            </a:fld>
            <a:endParaRPr lang="en-CA"/>
          </a:p>
        </p:txBody>
      </p:sp>
      <p:sp>
        <p:nvSpPr>
          <p:cNvPr id="25" name="Title 1"/>
          <p:cNvSpPr>
            <a:spLocks noGrp="1"/>
          </p:cNvSpPr>
          <p:nvPr>
            <p:ph type="title" hasCustomPrompt="1"/>
          </p:nvPr>
        </p:nvSpPr>
        <p:spPr>
          <a:xfrm>
            <a:off x="520989" y="219456"/>
            <a:ext cx="8295166" cy="914400"/>
          </a:xfrm>
        </p:spPr>
        <p:txBody>
          <a:bodyPr>
            <a:noAutofit/>
          </a:bodyPr>
          <a:lstStyle>
            <a:lvl1pPr>
              <a:defRPr b="1" baseline="0"/>
            </a:lvl1pPr>
          </a:lstStyle>
          <a:p>
            <a:r>
              <a:rPr lang="en-US" dirty="0"/>
              <a:t>Four-column layout– No Header Graphic</a:t>
            </a:r>
            <a:endParaRPr lang="en-CA" dirty="0"/>
          </a:p>
        </p:txBody>
      </p:sp>
      <p:sp>
        <p:nvSpPr>
          <p:cNvPr id="26" name="Text Placeholder 8"/>
          <p:cNvSpPr>
            <a:spLocks noGrp="1"/>
          </p:cNvSpPr>
          <p:nvPr>
            <p:ph type="body" sz="quarter" idx="13" hasCustomPrompt="1"/>
          </p:nvPr>
        </p:nvSpPr>
        <p:spPr>
          <a:xfrm>
            <a:off x="520992" y="1406947"/>
            <a:ext cx="1933995" cy="338328"/>
          </a:xfrm>
        </p:spPr>
        <p:txBody>
          <a:bodyPr anchor="b" anchorCtr="0">
            <a:noAutofit/>
          </a:bodyPr>
          <a:lstStyle>
            <a:lvl1pPr marL="0" indent="0">
              <a:lnSpc>
                <a:spcPct val="90000"/>
              </a:lnSpc>
              <a:spcBef>
                <a:spcPts val="0"/>
              </a:spcBef>
              <a:buFontTx/>
              <a:buNone/>
              <a:defRPr sz="1800" b="1">
                <a:solidFill>
                  <a:srgbClr val="005EB8"/>
                </a:solidFill>
              </a:defRPr>
            </a:lvl1pPr>
          </a:lstStyle>
          <a:p>
            <a:pPr lvl="0"/>
            <a:r>
              <a:rPr lang="en-US" dirty="0"/>
              <a:t>Subtitle</a:t>
            </a:r>
          </a:p>
        </p:txBody>
      </p:sp>
      <p:sp>
        <p:nvSpPr>
          <p:cNvPr id="27" name="Content Placeholder 11"/>
          <p:cNvSpPr>
            <a:spLocks noGrp="1"/>
          </p:cNvSpPr>
          <p:nvPr>
            <p:ph sz="quarter" idx="14"/>
          </p:nvPr>
        </p:nvSpPr>
        <p:spPr>
          <a:xfrm>
            <a:off x="520993" y="1847091"/>
            <a:ext cx="1936121" cy="3895135"/>
          </a:xfrm>
        </p:spPr>
        <p:txBody>
          <a:bodyPr>
            <a:noAutofit/>
          </a:bodyPr>
          <a:lstStyle>
            <a:lvl1pPr>
              <a:defRPr sz="1800"/>
            </a:lvl1pPr>
            <a:lvl2pPr>
              <a:defRPr sz="1800"/>
            </a:lvl2pPr>
            <a:lvl3pPr>
              <a:defRPr sz="1350"/>
            </a:lvl3pPr>
            <a:lvl4pPr>
              <a:defRPr sz="13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33" name="Content Placeholder 11"/>
          <p:cNvSpPr>
            <a:spLocks noGrp="1"/>
          </p:cNvSpPr>
          <p:nvPr>
            <p:ph sz="quarter" idx="15"/>
          </p:nvPr>
        </p:nvSpPr>
        <p:spPr>
          <a:xfrm>
            <a:off x="2637606" y="1847091"/>
            <a:ext cx="1936121" cy="3895135"/>
          </a:xfrm>
        </p:spPr>
        <p:txBody>
          <a:bodyPr>
            <a:noAutofit/>
          </a:bodyPr>
          <a:lstStyle>
            <a:lvl1pPr>
              <a:defRPr sz="1800"/>
            </a:lvl1pPr>
            <a:lvl2pPr>
              <a:defRPr sz="1800"/>
            </a:lvl2pPr>
            <a:lvl3pPr>
              <a:defRPr sz="1350"/>
            </a:lvl3pPr>
            <a:lvl4pPr>
              <a:defRPr sz="13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34" name="Content Placeholder 11"/>
          <p:cNvSpPr>
            <a:spLocks noGrp="1"/>
          </p:cNvSpPr>
          <p:nvPr>
            <p:ph sz="quarter" idx="16"/>
          </p:nvPr>
        </p:nvSpPr>
        <p:spPr>
          <a:xfrm>
            <a:off x="4754220" y="1847091"/>
            <a:ext cx="1936121" cy="3895135"/>
          </a:xfrm>
        </p:spPr>
        <p:txBody>
          <a:bodyPr>
            <a:noAutofit/>
          </a:bodyPr>
          <a:lstStyle>
            <a:lvl1pPr>
              <a:defRPr sz="1800"/>
            </a:lvl1pPr>
            <a:lvl2pPr>
              <a:defRPr sz="1800"/>
            </a:lvl2pPr>
            <a:lvl3pPr>
              <a:defRPr sz="1350"/>
            </a:lvl3pPr>
            <a:lvl4pPr>
              <a:defRPr sz="13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35" name="Content Placeholder 11"/>
          <p:cNvSpPr>
            <a:spLocks noGrp="1"/>
          </p:cNvSpPr>
          <p:nvPr>
            <p:ph sz="quarter" idx="17"/>
          </p:nvPr>
        </p:nvSpPr>
        <p:spPr>
          <a:xfrm>
            <a:off x="6870831" y="1847091"/>
            <a:ext cx="1936121" cy="3895135"/>
          </a:xfrm>
        </p:spPr>
        <p:txBody>
          <a:bodyPr>
            <a:noAutofit/>
          </a:bodyPr>
          <a:lstStyle>
            <a:lvl1pPr>
              <a:defRPr sz="1800"/>
            </a:lvl1pPr>
            <a:lvl2pPr>
              <a:defRPr sz="1800"/>
            </a:lvl2pPr>
            <a:lvl3pPr>
              <a:defRPr sz="1350"/>
            </a:lvl3pPr>
            <a:lvl4pPr>
              <a:defRPr sz="13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1" name="Text Placeholder 8"/>
          <p:cNvSpPr>
            <a:spLocks noGrp="1"/>
          </p:cNvSpPr>
          <p:nvPr>
            <p:ph type="body" sz="quarter" idx="18" hasCustomPrompt="1"/>
          </p:nvPr>
        </p:nvSpPr>
        <p:spPr>
          <a:xfrm>
            <a:off x="2635552" y="1406947"/>
            <a:ext cx="1933995" cy="338328"/>
          </a:xfrm>
        </p:spPr>
        <p:txBody>
          <a:bodyPr anchor="b" anchorCtr="0">
            <a:noAutofit/>
          </a:bodyPr>
          <a:lstStyle>
            <a:lvl1pPr marL="0" indent="0">
              <a:lnSpc>
                <a:spcPct val="90000"/>
              </a:lnSpc>
              <a:spcBef>
                <a:spcPts val="0"/>
              </a:spcBef>
              <a:buFontTx/>
              <a:buNone/>
              <a:defRPr sz="1800" b="1">
                <a:solidFill>
                  <a:srgbClr val="005EB8"/>
                </a:solidFill>
              </a:defRPr>
            </a:lvl1pPr>
          </a:lstStyle>
          <a:p>
            <a:pPr lvl="0"/>
            <a:r>
              <a:rPr lang="en-US" dirty="0"/>
              <a:t>Subtitle</a:t>
            </a:r>
          </a:p>
        </p:txBody>
      </p:sp>
      <p:sp>
        <p:nvSpPr>
          <p:cNvPr id="12" name="Text Placeholder 8"/>
          <p:cNvSpPr>
            <a:spLocks noGrp="1"/>
          </p:cNvSpPr>
          <p:nvPr>
            <p:ph type="body" sz="quarter" idx="19" hasCustomPrompt="1"/>
          </p:nvPr>
        </p:nvSpPr>
        <p:spPr>
          <a:xfrm>
            <a:off x="4750112" y="1406947"/>
            <a:ext cx="1933995" cy="338328"/>
          </a:xfrm>
        </p:spPr>
        <p:txBody>
          <a:bodyPr anchor="b" anchorCtr="0">
            <a:noAutofit/>
          </a:bodyPr>
          <a:lstStyle>
            <a:lvl1pPr marL="0" indent="0">
              <a:lnSpc>
                <a:spcPct val="90000"/>
              </a:lnSpc>
              <a:spcBef>
                <a:spcPts val="0"/>
              </a:spcBef>
              <a:buFontTx/>
              <a:buNone/>
              <a:defRPr sz="1800" b="1">
                <a:solidFill>
                  <a:srgbClr val="005EB8"/>
                </a:solidFill>
              </a:defRPr>
            </a:lvl1pPr>
          </a:lstStyle>
          <a:p>
            <a:pPr lvl="0"/>
            <a:r>
              <a:rPr lang="en-US" dirty="0"/>
              <a:t>Subtitle</a:t>
            </a:r>
          </a:p>
        </p:txBody>
      </p:sp>
      <p:sp>
        <p:nvSpPr>
          <p:cNvPr id="13" name="Text Placeholder 8"/>
          <p:cNvSpPr>
            <a:spLocks noGrp="1"/>
          </p:cNvSpPr>
          <p:nvPr>
            <p:ph type="body" sz="quarter" idx="20" hasCustomPrompt="1"/>
          </p:nvPr>
        </p:nvSpPr>
        <p:spPr>
          <a:xfrm>
            <a:off x="6864671" y="1406947"/>
            <a:ext cx="1933995" cy="338328"/>
          </a:xfrm>
        </p:spPr>
        <p:txBody>
          <a:bodyPr anchor="b" anchorCtr="0">
            <a:noAutofit/>
          </a:bodyPr>
          <a:lstStyle>
            <a:lvl1pPr marL="0" indent="0">
              <a:lnSpc>
                <a:spcPct val="90000"/>
              </a:lnSpc>
              <a:spcBef>
                <a:spcPts val="0"/>
              </a:spcBef>
              <a:buFontTx/>
              <a:buNone/>
              <a:defRPr sz="1800" b="1">
                <a:solidFill>
                  <a:srgbClr val="005EB8"/>
                </a:solidFill>
              </a:defRPr>
            </a:lvl1pPr>
          </a:lstStyle>
          <a:p>
            <a:pPr lvl="0"/>
            <a:r>
              <a:rPr lang="en-US" dirty="0"/>
              <a:t>Subtitle</a:t>
            </a:r>
          </a:p>
        </p:txBody>
      </p:sp>
    </p:spTree>
    <p:extLst>
      <p:ext uri="{BB962C8B-B14F-4D97-AF65-F5344CB8AC3E}">
        <p14:creationId xmlns:p14="http://schemas.microsoft.com/office/powerpoint/2010/main" val="4078483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FEEED598-8243-4064-B029-9624DDF9B3BD}" type="datetimeFigureOut">
              <a:rPr lang="es-VE" smtClean="0"/>
              <a:t>25/4/2020</a:t>
            </a:fld>
            <a:endParaRPr lang="es-VE"/>
          </a:p>
        </p:txBody>
      </p:sp>
      <p:sp>
        <p:nvSpPr>
          <p:cNvPr id="5" name="Footer Placeholder 4"/>
          <p:cNvSpPr>
            <a:spLocks noGrp="1"/>
          </p:cNvSpPr>
          <p:nvPr>
            <p:ph type="ftr" sz="quarter" idx="11"/>
          </p:nvPr>
        </p:nvSpPr>
        <p:spPr/>
        <p:txBody>
          <a:bodyPr/>
          <a:lstStyle/>
          <a:p>
            <a:endParaRPr lang="es-VE"/>
          </a:p>
        </p:txBody>
      </p:sp>
      <p:sp>
        <p:nvSpPr>
          <p:cNvPr id="6" name="Slide Number Placeholder 5"/>
          <p:cNvSpPr>
            <a:spLocks noGrp="1"/>
          </p:cNvSpPr>
          <p:nvPr>
            <p:ph type="sldNum" sz="quarter" idx="12"/>
          </p:nvPr>
        </p:nvSpPr>
        <p:spPr/>
        <p:txBody>
          <a:bodyPr/>
          <a:lstStyle/>
          <a:p>
            <a:fld id="{A3B08538-2A6E-4F42-BB85-075A2D39D2FB}" type="slidenum">
              <a:rPr lang="es-VE" smtClean="0"/>
              <a:t>‹N°›</a:t>
            </a:fld>
            <a:endParaRPr lang="es-VE"/>
          </a:p>
        </p:txBody>
      </p:sp>
    </p:spTree>
    <p:extLst>
      <p:ext uri="{BB962C8B-B14F-4D97-AF65-F5344CB8AC3E}">
        <p14:creationId xmlns:p14="http://schemas.microsoft.com/office/powerpoint/2010/main" val="30904247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EEED598-8243-4064-B029-9624DDF9B3BD}" type="datetimeFigureOut">
              <a:rPr lang="es-VE" smtClean="0"/>
              <a:t>25/4/2020</a:t>
            </a:fld>
            <a:endParaRPr lang="es-VE"/>
          </a:p>
        </p:txBody>
      </p:sp>
      <p:sp>
        <p:nvSpPr>
          <p:cNvPr id="5" name="Footer Placeholder 4"/>
          <p:cNvSpPr>
            <a:spLocks noGrp="1"/>
          </p:cNvSpPr>
          <p:nvPr>
            <p:ph type="ftr" sz="quarter" idx="11"/>
          </p:nvPr>
        </p:nvSpPr>
        <p:spPr/>
        <p:txBody>
          <a:bodyPr/>
          <a:lstStyle/>
          <a:p>
            <a:endParaRPr lang="es-VE"/>
          </a:p>
        </p:txBody>
      </p:sp>
      <p:sp>
        <p:nvSpPr>
          <p:cNvPr id="6" name="Slide Number Placeholder 5"/>
          <p:cNvSpPr>
            <a:spLocks noGrp="1"/>
          </p:cNvSpPr>
          <p:nvPr>
            <p:ph type="sldNum" sz="quarter" idx="12"/>
          </p:nvPr>
        </p:nvSpPr>
        <p:spPr/>
        <p:txBody>
          <a:bodyPr/>
          <a:lstStyle/>
          <a:p>
            <a:fld id="{A3B08538-2A6E-4F42-BB85-075A2D39D2FB}" type="slidenum">
              <a:rPr lang="es-VE" smtClean="0"/>
              <a:t>‹N°›</a:t>
            </a:fld>
            <a:endParaRPr lang="es-VE"/>
          </a:p>
        </p:txBody>
      </p:sp>
    </p:spTree>
    <p:extLst>
      <p:ext uri="{BB962C8B-B14F-4D97-AF65-F5344CB8AC3E}">
        <p14:creationId xmlns:p14="http://schemas.microsoft.com/office/powerpoint/2010/main" val="811463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FEEED598-8243-4064-B029-9624DDF9B3BD}" type="datetimeFigureOut">
              <a:rPr lang="es-VE" smtClean="0"/>
              <a:t>25/4/2020</a:t>
            </a:fld>
            <a:endParaRPr lang="es-VE"/>
          </a:p>
        </p:txBody>
      </p:sp>
      <p:sp>
        <p:nvSpPr>
          <p:cNvPr id="5" name="Footer Placeholder 4"/>
          <p:cNvSpPr>
            <a:spLocks noGrp="1"/>
          </p:cNvSpPr>
          <p:nvPr>
            <p:ph type="ftr" sz="quarter" idx="11"/>
          </p:nvPr>
        </p:nvSpPr>
        <p:spPr/>
        <p:txBody>
          <a:bodyPr/>
          <a:lstStyle/>
          <a:p>
            <a:endParaRPr lang="es-VE"/>
          </a:p>
        </p:txBody>
      </p:sp>
      <p:sp>
        <p:nvSpPr>
          <p:cNvPr id="6" name="Slide Number Placeholder 5"/>
          <p:cNvSpPr>
            <a:spLocks noGrp="1"/>
          </p:cNvSpPr>
          <p:nvPr>
            <p:ph type="sldNum" sz="quarter" idx="12"/>
          </p:nvPr>
        </p:nvSpPr>
        <p:spPr/>
        <p:txBody>
          <a:bodyPr/>
          <a:lstStyle/>
          <a:p>
            <a:fld id="{A3B08538-2A6E-4F42-BB85-075A2D39D2FB}" type="slidenum">
              <a:rPr lang="es-VE" smtClean="0"/>
              <a:t>‹N°›</a:t>
            </a:fld>
            <a:endParaRPr lang="es-VE"/>
          </a:p>
        </p:txBody>
      </p:sp>
    </p:spTree>
    <p:extLst>
      <p:ext uri="{BB962C8B-B14F-4D97-AF65-F5344CB8AC3E}">
        <p14:creationId xmlns:p14="http://schemas.microsoft.com/office/powerpoint/2010/main" val="3518693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FEEED598-8243-4064-B029-9624DDF9B3BD}" type="datetimeFigureOut">
              <a:rPr lang="es-VE" smtClean="0"/>
              <a:t>25/4/2020</a:t>
            </a:fld>
            <a:endParaRPr lang="es-VE"/>
          </a:p>
        </p:txBody>
      </p:sp>
      <p:sp>
        <p:nvSpPr>
          <p:cNvPr id="6" name="Footer Placeholder 5"/>
          <p:cNvSpPr>
            <a:spLocks noGrp="1"/>
          </p:cNvSpPr>
          <p:nvPr>
            <p:ph type="ftr" sz="quarter" idx="11"/>
          </p:nvPr>
        </p:nvSpPr>
        <p:spPr/>
        <p:txBody>
          <a:bodyPr/>
          <a:lstStyle/>
          <a:p>
            <a:endParaRPr lang="es-VE"/>
          </a:p>
        </p:txBody>
      </p:sp>
      <p:sp>
        <p:nvSpPr>
          <p:cNvPr id="7" name="Slide Number Placeholder 6"/>
          <p:cNvSpPr>
            <a:spLocks noGrp="1"/>
          </p:cNvSpPr>
          <p:nvPr>
            <p:ph type="sldNum" sz="quarter" idx="12"/>
          </p:nvPr>
        </p:nvSpPr>
        <p:spPr/>
        <p:txBody>
          <a:bodyPr/>
          <a:lstStyle/>
          <a:p>
            <a:fld id="{A3B08538-2A6E-4F42-BB85-075A2D39D2FB}" type="slidenum">
              <a:rPr lang="es-VE" smtClean="0"/>
              <a:t>‹N°›</a:t>
            </a:fld>
            <a:endParaRPr lang="es-VE"/>
          </a:p>
        </p:txBody>
      </p:sp>
    </p:spTree>
    <p:extLst>
      <p:ext uri="{BB962C8B-B14F-4D97-AF65-F5344CB8AC3E}">
        <p14:creationId xmlns:p14="http://schemas.microsoft.com/office/powerpoint/2010/main" val="11572728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FEEED598-8243-4064-B029-9624DDF9B3BD}" type="datetimeFigureOut">
              <a:rPr lang="es-VE" smtClean="0"/>
              <a:t>25/4/2020</a:t>
            </a:fld>
            <a:endParaRPr lang="es-VE"/>
          </a:p>
        </p:txBody>
      </p:sp>
      <p:sp>
        <p:nvSpPr>
          <p:cNvPr id="8" name="Footer Placeholder 7"/>
          <p:cNvSpPr>
            <a:spLocks noGrp="1"/>
          </p:cNvSpPr>
          <p:nvPr>
            <p:ph type="ftr" sz="quarter" idx="11"/>
          </p:nvPr>
        </p:nvSpPr>
        <p:spPr/>
        <p:txBody>
          <a:bodyPr/>
          <a:lstStyle/>
          <a:p>
            <a:endParaRPr lang="es-VE"/>
          </a:p>
        </p:txBody>
      </p:sp>
      <p:sp>
        <p:nvSpPr>
          <p:cNvPr id="9" name="Slide Number Placeholder 8"/>
          <p:cNvSpPr>
            <a:spLocks noGrp="1"/>
          </p:cNvSpPr>
          <p:nvPr>
            <p:ph type="sldNum" sz="quarter" idx="12"/>
          </p:nvPr>
        </p:nvSpPr>
        <p:spPr/>
        <p:txBody>
          <a:bodyPr/>
          <a:lstStyle/>
          <a:p>
            <a:fld id="{A3B08538-2A6E-4F42-BB85-075A2D39D2FB}" type="slidenum">
              <a:rPr lang="es-VE" smtClean="0"/>
              <a:t>‹N°›</a:t>
            </a:fld>
            <a:endParaRPr lang="es-VE"/>
          </a:p>
        </p:txBody>
      </p:sp>
    </p:spTree>
    <p:extLst>
      <p:ext uri="{BB962C8B-B14F-4D97-AF65-F5344CB8AC3E}">
        <p14:creationId xmlns:p14="http://schemas.microsoft.com/office/powerpoint/2010/main" val="20739142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FEEED598-8243-4064-B029-9624DDF9B3BD}" type="datetimeFigureOut">
              <a:rPr lang="es-VE" smtClean="0"/>
              <a:t>25/4/2020</a:t>
            </a:fld>
            <a:endParaRPr lang="es-VE"/>
          </a:p>
        </p:txBody>
      </p:sp>
      <p:sp>
        <p:nvSpPr>
          <p:cNvPr id="4" name="Footer Placeholder 3"/>
          <p:cNvSpPr>
            <a:spLocks noGrp="1"/>
          </p:cNvSpPr>
          <p:nvPr>
            <p:ph type="ftr" sz="quarter" idx="11"/>
          </p:nvPr>
        </p:nvSpPr>
        <p:spPr/>
        <p:txBody>
          <a:bodyPr/>
          <a:lstStyle/>
          <a:p>
            <a:endParaRPr lang="es-VE"/>
          </a:p>
        </p:txBody>
      </p:sp>
      <p:sp>
        <p:nvSpPr>
          <p:cNvPr id="5" name="Slide Number Placeholder 4"/>
          <p:cNvSpPr>
            <a:spLocks noGrp="1"/>
          </p:cNvSpPr>
          <p:nvPr>
            <p:ph type="sldNum" sz="quarter" idx="12"/>
          </p:nvPr>
        </p:nvSpPr>
        <p:spPr/>
        <p:txBody>
          <a:bodyPr/>
          <a:lstStyle/>
          <a:p>
            <a:fld id="{A3B08538-2A6E-4F42-BB85-075A2D39D2FB}" type="slidenum">
              <a:rPr lang="es-VE" smtClean="0"/>
              <a:t>‹N°›</a:t>
            </a:fld>
            <a:endParaRPr lang="es-VE"/>
          </a:p>
        </p:txBody>
      </p:sp>
    </p:spTree>
    <p:extLst>
      <p:ext uri="{BB962C8B-B14F-4D97-AF65-F5344CB8AC3E}">
        <p14:creationId xmlns:p14="http://schemas.microsoft.com/office/powerpoint/2010/main" val="41237164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EED598-8243-4064-B029-9624DDF9B3BD}" type="datetimeFigureOut">
              <a:rPr lang="es-VE" smtClean="0"/>
              <a:t>25/4/2020</a:t>
            </a:fld>
            <a:endParaRPr lang="es-VE"/>
          </a:p>
        </p:txBody>
      </p:sp>
      <p:sp>
        <p:nvSpPr>
          <p:cNvPr id="3" name="Footer Placeholder 2"/>
          <p:cNvSpPr>
            <a:spLocks noGrp="1"/>
          </p:cNvSpPr>
          <p:nvPr>
            <p:ph type="ftr" sz="quarter" idx="11"/>
          </p:nvPr>
        </p:nvSpPr>
        <p:spPr/>
        <p:txBody>
          <a:bodyPr/>
          <a:lstStyle/>
          <a:p>
            <a:endParaRPr lang="es-VE"/>
          </a:p>
        </p:txBody>
      </p:sp>
      <p:sp>
        <p:nvSpPr>
          <p:cNvPr id="4" name="Slide Number Placeholder 3"/>
          <p:cNvSpPr>
            <a:spLocks noGrp="1"/>
          </p:cNvSpPr>
          <p:nvPr>
            <p:ph type="sldNum" sz="quarter" idx="12"/>
          </p:nvPr>
        </p:nvSpPr>
        <p:spPr/>
        <p:txBody>
          <a:bodyPr/>
          <a:lstStyle/>
          <a:p>
            <a:fld id="{A3B08538-2A6E-4F42-BB85-075A2D39D2FB}" type="slidenum">
              <a:rPr lang="es-VE" smtClean="0"/>
              <a:t>‹N°›</a:t>
            </a:fld>
            <a:endParaRPr lang="es-VE"/>
          </a:p>
        </p:txBody>
      </p:sp>
    </p:spTree>
    <p:extLst>
      <p:ext uri="{BB962C8B-B14F-4D97-AF65-F5344CB8AC3E}">
        <p14:creationId xmlns:p14="http://schemas.microsoft.com/office/powerpoint/2010/main" val="265006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EED598-8243-4064-B029-9624DDF9B3BD}" type="datetimeFigureOut">
              <a:rPr lang="es-VE" smtClean="0"/>
              <a:t>25/4/2020</a:t>
            </a:fld>
            <a:endParaRPr lang="es-VE"/>
          </a:p>
        </p:txBody>
      </p:sp>
      <p:sp>
        <p:nvSpPr>
          <p:cNvPr id="5" name="Footer Placeholder 4"/>
          <p:cNvSpPr>
            <a:spLocks noGrp="1"/>
          </p:cNvSpPr>
          <p:nvPr>
            <p:ph type="ftr" sz="quarter" idx="11"/>
          </p:nvPr>
        </p:nvSpPr>
        <p:spPr/>
        <p:txBody>
          <a:bodyPr/>
          <a:lstStyle/>
          <a:p>
            <a:endParaRPr lang="es-VE"/>
          </a:p>
        </p:txBody>
      </p:sp>
      <p:sp>
        <p:nvSpPr>
          <p:cNvPr id="6" name="Slide Number Placeholder 5"/>
          <p:cNvSpPr>
            <a:spLocks noGrp="1"/>
          </p:cNvSpPr>
          <p:nvPr>
            <p:ph type="sldNum" sz="quarter" idx="12"/>
          </p:nvPr>
        </p:nvSpPr>
        <p:spPr/>
        <p:txBody>
          <a:bodyPr/>
          <a:lstStyle/>
          <a:p>
            <a:fld id="{A3B08538-2A6E-4F42-BB85-075A2D39D2FB}" type="slidenum">
              <a:rPr lang="es-VE" smtClean="0"/>
              <a:t>‹N°›</a:t>
            </a:fld>
            <a:endParaRPr lang="es-VE"/>
          </a:p>
        </p:txBody>
      </p:sp>
    </p:spTree>
    <p:extLst>
      <p:ext uri="{BB962C8B-B14F-4D97-AF65-F5344CB8AC3E}">
        <p14:creationId xmlns:p14="http://schemas.microsoft.com/office/powerpoint/2010/main" val="33552259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FEEED598-8243-4064-B029-9624DDF9B3BD}" type="datetimeFigureOut">
              <a:rPr lang="es-VE" smtClean="0"/>
              <a:t>25/4/2020</a:t>
            </a:fld>
            <a:endParaRPr lang="es-VE"/>
          </a:p>
        </p:txBody>
      </p:sp>
      <p:sp>
        <p:nvSpPr>
          <p:cNvPr id="6" name="Footer Placeholder 5"/>
          <p:cNvSpPr>
            <a:spLocks noGrp="1"/>
          </p:cNvSpPr>
          <p:nvPr>
            <p:ph type="ftr" sz="quarter" idx="11"/>
          </p:nvPr>
        </p:nvSpPr>
        <p:spPr/>
        <p:txBody>
          <a:bodyPr/>
          <a:lstStyle/>
          <a:p>
            <a:endParaRPr lang="es-VE"/>
          </a:p>
        </p:txBody>
      </p:sp>
      <p:sp>
        <p:nvSpPr>
          <p:cNvPr id="7" name="Slide Number Placeholder 6"/>
          <p:cNvSpPr>
            <a:spLocks noGrp="1"/>
          </p:cNvSpPr>
          <p:nvPr>
            <p:ph type="sldNum" sz="quarter" idx="12"/>
          </p:nvPr>
        </p:nvSpPr>
        <p:spPr/>
        <p:txBody>
          <a:bodyPr/>
          <a:lstStyle/>
          <a:p>
            <a:fld id="{A3B08538-2A6E-4F42-BB85-075A2D39D2FB}" type="slidenum">
              <a:rPr lang="es-VE" smtClean="0"/>
              <a:t>‹N°›</a:t>
            </a:fld>
            <a:endParaRPr lang="es-VE"/>
          </a:p>
        </p:txBody>
      </p:sp>
    </p:spTree>
    <p:extLst>
      <p:ext uri="{BB962C8B-B14F-4D97-AF65-F5344CB8AC3E}">
        <p14:creationId xmlns:p14="http://schemas.microsoft.com/office/powerpoint/2010/main" val="22309411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FEEED598-8243-4064-B029-9624DDF9B3BD}" type="datetimeFigureOut">
              <a:rPr lang="es-VE" smtClean="0"/>
              <a:t>25/4/2020</a:t>
            </a:fld>
            <a:endParaRPr lang="es-VE"/>
          </a:p>
        </p:txBody>
      </p:sp>
      <p:sp>
        <p:nvSpPr>
          <p:cNvPr id="6" name="Footer Placeholder 5"/>
          <p:cNvSpPr>
            <a:spLocks noGrp="1"/>
          </p:cNvSpPr>
          <p:nvPr>
            <p:ph type="ftr" sz="quarter" idx="11"/>
          </p:nvPr>
        </p:nvSpPr>
        <p:spPr/>
        <p:txBody>
          <a:bodyPr/>
          <a:lstStyle/>
          <a:p>
            <a:endParaRPr lang="es-VE"/>
          </a:p>
        </p:txBody>
      </p:sp>
      <p:sp>
        <p:nvSpPr>
          <p:cNvPr id="7" name="Slide Number Placeholder 6"/>
          <p:cNvSpPr>
            <a:spLocks noGrp="1"/>
          </p:cNvSpPr>
          <p:nvPr>
            <p:ph type="sldNum" sz="quarter" idx="12"/>
          </p:nvPr>
        </p:nvSpPr>
        <p:spPr/>
        <p:txBody>
          <a:bodyPr/>
          <a:lstStyle/>
          <a:p>
            <a:fld id="{A3B08538-2A6E-4F42-BB85-075A2D39D2FB}" type="slidenum">
              <a:rPr lang="es-VE" smtClean="0"/>
              <a:t>‹N°›</a:t>
            </a:fld>
            <a:endParaRPr lang="es-VE"/>
          </a:p>
        </p:txBody>
      </p:sp>
    </p:spTree>
    <p:extLst>
      <p:ext uri="{BB962C8B-B14F-4D97-AF65-F5344CB8AC3E}">
        <p14:creationId xmlns:p14="http://schemas.microsoft.com/office/powerpoint/2010/main" val="28647239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EEED598-8243-4064-B029-9624DDF9B3BD}" type="datetimeFigureOut">
              <a:rPr lang="es-VE" smtClean="0"/>
              <a:t>25/4/2020</a:t>
            </a:fld>
            <a:endParaRPr lang="es-VE"/>
          </a:p>
        </p:txBody>
      </p:sp>
      <p:sp>
        <p:nvSpPr>
          <p:cNvPr id="5" name="Footer Placeholder 4"/>
          <p:cNvSpPr>
            <a:spLocks noGrp="1"/>
          </p:cNvSpPr>
          <p:nvPr>
            <p:ph type="ftr" sz="quarter" idx="11"/>
          </p:nvPr>
        </p:nvSpPr>
        <p:spPr/>
        <p:txBody>
          <a:bodyPr/>
          <a:lstStyle/>
          <a:p>
            <a:endParaRPr lang="es-VE"/>
          </a:p>
        </p:txBody>
      </p:sp>
      <p:sp>
        <p:nvSpPr>
          <p:cNvPr id="6" name="Slide Number Placeholder 5"/>
          <p:cNvSpPr>
            <a:spLocks noGrp="1"/>
          </p:cNvSpPr>
          <p:nvPr>
            <p:ph type="sldNum" sz="quarter" idx="12"/>
          </p:nvPr>
        </p:nvSpPr>
        <p:spPr/>
        <p:txBody>
          <a:bodyPr/>
          <a:lstStyle/>
          <a:p>
            <a:fld id="{A3B08538-2A6E-4F42-BB85-075A2D39D2FB}" type="slidenum">
              <a:rPr lang="es-VE" smtClean="0"/>
              <a:t>‹N°›</a:t>
            </a:fld>
            <a:endParaRPr lang="es-VE"/>
          </a:p>
        </p:txBody>
      </p:sp>
    </p:spTree>
    <p:extLst>
      <p:ext uri="{BB962C8B-B14F-4D97-AF65-F5344CB8AC3E}">
        <p14:creationId xmlns:p14="http://schemas.microsoft.com/office/powerpoint/2010/main" val="16435688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EEED598-8243-4064-B029-9624DDF9B3BD}" type="datetimeFigureOut">
              <a:rPr lang="es-VE" smtClean="0"/>
              <a:t>25/4/2020</a:t>
            </a:fld>
            <a:endParaRPr lang="es-VE"/>
          </a:p>
        </p:txBody>
      </p:sp>
      <p:sp>
        <p:nvSpPr>
          <p:cNvPr id="5" name="Footer Placeholder 4"/>
          <p:cNvSpPr>
            <a:spLocks noGrp="1"/>
          </p:cNvSpPr>
          <p:nvPr>
            <p:ph type="ftr" sz="quarter" idx="11"/>
          </p:nvPr>
        </p:nvSpPr>
        <p:spPr/>
        <p:txBody>
          <a:bodyPr/>
          <a:lstStyle/>
          <a:p>
            <a:endParaRPr lang="es-VE"/>
          </a:p>
        </p:txBody>
      </p:sp>
      <p:sp>
        <p:nvSpPr>
          <p:cNvPr id="6" name="Slide Number Placeholder 5"/>
          <p:cNvSpPr>
            <a:spLocks noGrp="1"/>
          </p:cNvSpPr>
          <p:nvPr>
            <p:ph type="sldNum" sz="quarter" idx="12"/>
          </p:nvPr>
        </p:nvSpPr>
        <p:spPr/>
        <p:txBody>
          <a:bodyPr/>
          <a:lstStyle/>
          <a:p>
            <a:fld id="{A3B08538-2A6E-4F42-BB85-075A2D39D2FB}" type="slidenum">
              <a:rPr lang="es-VE" smtClean="0"/>
              <a:t>‹N°›</a:t>
            </a:fld>
            <a:endParaRPr lang="es-VE"/>
          </a:p>
        </p:txBody>
      </p:sp>
    </p:spTree>
    <p:extLst>
      <p:ext uri="{BB962C8B-B14F-4D97-AF65-F5344CB8AC3E}">
        <p14:creationId xmlns:p14="http://schemas.microsoft.com/office/powerpoint/2010/main" val="2163966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EED598-8243-4064-B029-9624DDF9B3BD}" type="datetimeFigureOut">
              <a:rPr lang="es-VE" smtClean="0"/>
              <a:t>25/4/2020</a:t>
            </a:fld>
            <a:endParaRPr lang="es-VE"/>
          </a:p>
        </p:txBody>
      </p:sp>
      <p:sp>
        <p:nvSpPr>
          <p:cNvPr id="5" name="Footer Placeholder 4"/>
          <p:cNvSpPr>
            <a:spLocks noGrp="1"/>
          </p:cNvSpPr>
          <p:nvPr>
            <p:ph type="ftr" sz="quarter" idx="11"/>
          </p:nvPr>
        </p:nvSpPr>
        <p:spPr/>
        <p:txBody>
          <a:bodyPr/>
          <a:lstStyle/>
          <a:p>
            <a:endParaRPr lang="es-VE"/>
          </a:p>
        </p:txBody>
      </p:sp>
      <p:sp>
        <p:nvSpPr>
          <p:cNvPr id="6" name="Slide Number Placeholder 5"/>
          <p:cNvSpPr>
            <a:spLocks noGrp="1"/>
          </p:cNvSpPr>
          <p:nvPr>
            <p:ph type="sldNum" sz="quarter" idx="12"/>
          </p:nvPr>
        </p:nvSpPr>
        <p:spPr/>
        <p:txBody>
          <a:bodyPr/>
          <a:lstStyle/>
          <a:p>
            <a:fld id="{A3B08538-2A6E-4F42-BB85-075A2D39D2FB}" type="slidenum">
              <a:rPr lang="es-VE" smtClean="0"/>
              <a:t>‹N°›</a:t>
            </a:fld>
            <a:endParaRPr lang="es-VE"/>
          </a:p>
        </p:txBody>
      </p:sp>
    </p:spTree>
    <p:extLst>
      <p:ext uri="{BB962C8B-B14F-4D97-AF65-F5344CB8AC3E}">
        <p14:creationId xmlns:p14="http://schemas.microsoft.com/office/powerpoint/2010/main" val="4095533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EEED598-8243-4064-B029-9624DDF9B3BD}" type="datetimeFigureOut">
              <a:rPr lang="es-VE" smtClean="0"/>
              <a:t>25/4/2020</a:t>
            </a:fld>
            <a:endParaRPr lang="es-VE"/>
          </a:p>
        </p:txBody>
      </p:sp>
      <p:sp>
        <p:nvSpPr>
          <p:cNvPr id="6" name="Footer Placeholder 5"/>
          <p:cNvSpPr>
            <a:spLocks noGrp="1"/>
          </p:cNvSpPr>
          <p:nvPr>
            <p:ph type="ftr" sz="quarter" idx="11"/>
          </p:nvPr>
        </p:nvSpPr>
        <p:spPr/>
        <p:txBody>
          <a:bodyPr/>
          <a:lstStyle/>
          <a:p>
            <a:endParaRPr lang="es-VE"/>
          </a:p>
        </p:txBody>
      </p:sp>
      <p:sp>
        <p:nvSpPr>
          <p:cNvPr id="7" name="Slide Number Placeholder 6"/>
          <p:cNvSpPr>
            <a:spLocks noGrp="1"/>
          </p:cNvSpPr>
          <p:nvPr>
            <p:ph type="sldNum" sz="quarter" idx="12"/>
          </p:nvPr>
        </p:nvSpPr>
        <p:spPr/>
        <p:txBody>
          <a:bodyPr/>
          <a:lstStyle/>
          <a:p>
            <a:fld id="{A3B08538-2A6E-4F42-BB85-075A2D39D2FB}" type="slidenum">
              <a:rPr lang="es-VE" smtClean="0"/>
              <a:t>‹N°›</a:t>
            </a:fld>
            <a:endParaRPr lang="es-VE"/>
          </a:p>
        </p:txBody>
      </p:sp>
    </p:spTree>
    <p:extLst>
      <p:ext uri="{BB962C8B-B14F-4D97-AF65-F5344CB8AC3E}">
        <p14:creationId xmlns:p14="http://schemas.microsoft.com/office/powerpoint/2010/main" val="103483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EEED598-8243-4064-B029-9624DDF9B3BD}" type="datetimeFigureOut">
              <a:rPr lang="es-VE" smtClean="0"/>
              <a:t>25/4/2020</a:t>
            </a:fld>
            <a:endParaRPr lang="es-VE"/>
          </a:p>
        </p:txBody>
      </p:sp>
      <p:sp>
        <p:nvSpPr>
          <p:cNvPr id="8" name="Footer Placeholder 7"/>
          <p:cNvSpPr>
            <a:spLocks noGrp="1"/>
          </p:cNvSpPr>
          <p:nvPr>
            <p:ph type="ftr" sz="quarter" idx="11"/>
          </p:nvPr>
        </p:nvSpPr>
        <p:spPr/>
        <p:txBody>
          <a:bodyPr/>
          <a:lstStyle/>
          <a:p>
            <a:endParaRPr lang="es-VE"/>
          </a:p>
        </p:txBody>
      </p:sp>
      <p:sp>
        <p:nvSpPr>
          <p:cNvPr id="9" name="Slide Number Placeholder 8"/>
          <p:cNvSpPr>
            <a:spLocks noGrp="1"/>
          </p:cNvSpPr>
          <p:nvPr>
            <p:ph type="sldNum" sz="quarter" idx="12"/>
          </p:nvPr>
        </p:nvSpPr>
        <p:spPr/>
        <p:txBody>
          <a:bodyPr/>
          <a:lstStyle/>
          <a:p>
            <a:fld id="{A3B08538-2A6E-4F42-BB85-075A2D39D2FB}" type="slidenum">
              <a:rPr lang="es-VE" smtClean="0"/>
              <a:t>‹N°›</a:t>
            </a:fld>
            <a:endParaRPr lang="es-VE"/>
          </a:p>
        </p:txBody>
      </p:sp>
    </p:spTree>
    <p:extLst>
      <p:ext uri="{BB962C8B-B14F-4D97-AF65-F5344CB8AC3E}">
        <p14:creationId xmlns:p14="http://schemas.microsoft.com/office/powerpoint/2010/main" val="1322888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EEED598-8243-4064-B029-9624DDF9B3BD}" type="datetimeFigureOut">
              <a:rPr lang="es-VE" smtClean="0"/>
              <a:t>25/4/2020</a:t>
            </a:fld>
            <a:endParaRPr lang="es-VE"/>
          </a:p>
        </p:txBody>
      </p:sp>
      <p:sp>
        <p:nvSpPr>
          <p:cNvPr id="4" name="Footer Placeholder 3"/>
          <p:cNvSpPr>
            <a:spLocks noGrp="1"/>
          </p:cNvSpPr>
          <p:nvPr>
            <p:ph type="ftr" sz="quarter" idx="11"/>
          </p:nvPr>
        </p:nvSpPr>
        <p:spPr/>
        <p:txBody>
          <a:bodyPr/>
          <a:lstStyle/>
          <a:p>
            <a:endParaRPr lang="es-VE"/>
          </a:p>
        </p:txBody>
      </p:sp>
      <p:sp>
        <p:nvSpPr>
          <p:cNvPr id="5" name="Slide Number Placeholder 4"/>
          <p:cNvSpPr>
            <a:spLocks noGrp="1"/>
          </p:cNvSpPr>
          <p:nvPr>
            <p:ph type="sldNum" sz="quarter" idx="12"/>
          </p:nvPr>
        </p:nvSpPr>
        <p:spPr/>
        <p:txBody>
          <a:bodyPr/>
          <a:lstStyle/>
          <a:p>
            <a:fld id="{A3B08538-2A6E-4F42-BB85-075A2D39D2FB}" type="slidenum">
              <a:rPr lang="es-VE" smtClean="0"/>
              <a:t>‹N°›</a:t>
            </a:fld>
            <a:endParaRPr lang="es-VE"/>
          </a:p>
        </p:txBody>
      </p:sp>
    </p:spTree>
    <p:extLst>
      <p:ext uri="{BB962C8B-B14F-4D97-AF65-F5344CB8AC3E}">
        <p14:creationId xmlns:p14="http://schemas.microsoft.com/office/powerpoint/2010/main" val="3518360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EED598-8243-4064-B029-9624DDF9B3BD}" type="datetimeFigureOut">
              <a:rPr lang="es-VE" smtClean="0"/>
              <a:t>25/4/2020</a:t>
            </a:fld>
            <a:endParaRPr lang="es-VE"/>
          </a:p>
        </p:txBody>
      </p:sp>
      <p:sp>
        <p:nvSpPr>
          <p:cNvPr id="3" name="Footer Placeholder 2"/>
          <p:cNvSpPr>
            <a:spLocks noGrp="1"/>
          </p:cNvSpPr>
          <p:nvPr>
            <p:ph type="ftr" sz="quarter" idx="11"/>
          </p:nvPr>
        </p:nvSpPr>
        <p:spPr/>
        <p:txBody>
          <a:bodyPr/>
          <a:lstStyle/>
          <a:p>
            <a:endParaRPr lang="es-VE"/>
          </a:p>
        </p:txBody>
      </p:sp>
      <p:sp>
        <p:nvSpPr>
          <p:cNvPr id="4" name="Slide Number Placeholder 3"/>
          <p:cNvSpPr>
            <a:spLocks noGrp="1"/>
          </p:cNvSpPr>
          <p:nvPr>
            <p:ph type="sldNum" sz="quarter" idx="12"/>
          </p:nvPr>
        </p:nvSpPr>
        <p:spPr/>
        <p:txBody>
          <a:bodyPr/>
          <a:lstStyle/>
          <a:p>
            <a:fld id="{A3B08538-2A6E-4F42-BB85-075A2D39D2FB}" type="slidenum">
              <a:rPr lang="es-VE" smtClean="0"/>
              <a:t>‹N°›</a:t>
            </a:fld>
            <a:endParaRPr lang="es-VE"/>
          </a:p>
        </p:txBody>
      </p:sp>
    </p:spTree>
    <p:extLst>
      <p:ext uri="{BB962C8B-B14F-4D97-AF65-F5344CB8AC3E}">
        <p14:creationId xmlns:p14="http://schemas.microsoft.com/office/powerpoint/2010/main" val="204410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EED598-8243-4064-B029-9624DDF9B3BD}" type="datetimeFigureOut">
              <a:rPr lang="es-VE" smtClean="0"/>
              <a:t>25/4/2020</a:t>
            </a:fld>
            <a:endParaRPr lang="es-VE"/>
          </a:p>
        </p:txBody>
      </p:sp>
      <p:sp>
        <p:nvSpPr>
          <p:cNvPr id="6" name="Footer Placeholder 5"/>
          <p:cNvSpPr>
            <a:spLocks noGrp="1"/>
          </p:cNvSpPr>
          <p:nvPr>
            <p:ph type="ftr" sz="quarter" idx="11"/>
          </p:nvPr>
        </p:nvSpPr>
        <p:spPr/>
        <p:txBody>
          <a:bodyPr/>
          <a:lstStyle/>
          <a:p>
            <a:endParaRPr lang="es-VE"/>
          </a:p>
        </p:txBody>
      </p:sp>
      <p:sp>
        <p:nvSpPr>
          <p:cNvPr id="7" name="Slide Number Placeholder 6"/>
          <p:cNvSpPr>
            <a:spLocks noGrp="1"/>
          </p:cNvSpPr>
          <p:nvPr>
            <p:ph type="sldNum" sz="quarter" idx="12"/>
          </p:nvPr>
        </p:nvSpPr>
        <p:spPr/>
        <p:txBody>
          <a:bodyPr/>
          <a:lstStyle/>
          <a:p>
            <a:fld id="{A3B08538-2A6E-4F42-BB85-075A2D39D2FB}" type="slidenum">
              <a:rPr lang="es-VE" smtClean="0"/>
              <a:t>‹N°›</a:t>
            </a:fld>
            <a:endParaRPr lang="es-VE"/>
          </a:p>
        </p:txBody>
      </p:sp>
    </p:spTree>
    <p:extLst>
      <p:ext uri="{BB962C8B-B14F-4D97-AF65-F5344CB8AC3E}">
        <p14:creationId xmlns:p14="http://schemas.microsoft.com/office/powerpoint/2010/main" val="3176927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EED598-8243-4064-B029-9624DDF9B3BD}" type="datetimeFigureOut">
              <a:rPr lang="es-VE" smtClean="0"/>
              <a:t>25/4/2020</a:t>
            </a:fld>
            <a:endParaRPr lang="es-VE"/>
          </a:p>
        </p:txBody>
      </p:sp>
      <p:sp>
        <p:nvSpPr>
          <p:cNvPr id="6" name="Footer Placeholder 5"/>
          <p:cNvSpPr>
            <a:spLocks noGrp="1"/>
          </p:cNvSpPr>
          <p:nvPr>
            <p:ph type="ftr" sz="quarter" idx="11"/>
          </p:nvPr>
        </p:nvSpPr>
        <p:spPr/>
        <p:txBody>
          <a:bodyPr/>
          <a:lstStyle/>
          <a:p>
            <a:endParaRPr lang="es-VE"/>
          </a:p>
        </p:txBody>
      </p:sp>
      <p:sp>
        <p:nvSpPr>
          <p:cNvPr id="7" name="Slide Number Placeholder 6"/>
          <p:cNvSpPr>
            <a:spLocks noGrp="1"/>
          </p:cNvSpPr>
          <p:nvPr>
            <p:ph type="sldNum" sz="quarter" idx="12"/>
          </p:nvPr>
        </p:nvSpPr>
        <p:spPr/>
        <p:txBody>
          <a:bodyPr/>
          <a:lstStyle/>
          <a:p>
            <a:fld id="{A3B08538-2A6E-4F42-BB85-075A2D39D2FB}" type="slidenum">
              <a:rPr lang="es-VE" smtClean="0"/>
              <a:t>‹N°›</a:t>
            </a:fld>
            <a:endParaRPr lang="es-VE"/>
          </a:p>
        </p:txBody>
      </p:sp>
    </p:spTree>
    <p:extLst>
      <p:ext uri="{BB962C8B-B14F-4D97-AF65-F5344CB8AC3E}">
        <p14:creationId xmlns:p14="http://schemas.microsoft.com/office/powerpoint/2010/main" val="776150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EED598-8243-4064-B029-9624DDF9B3BD}" type="datetimeFigureOut">
              <a:rPr lang="es-VE" smtClean="0"/>
              <a:t>25/4/2020</a:t>
            </a:fld>
            <a:endParaRPr lang="es-V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V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B08538-2A6E-4F42-BB85-075A2D39D2FB}" type="slidenum">
              <a:rPr lang="es-VE" smtClean="0"/>
              <a:t>‹N°›</a:t>
            </a:fld>
            <a:endParaRPr lang="es-VE"/>
          </a:p>
        </p:txBody>
      </p:sp>
    </p:spTree>
    <p:extLst>
      <p:ext uri="{BB962C8B-B14F-4D97-AF65-F5344CB8AC3E}">
        <p14:creationId xmlns:p14="http://schemas.microsoft.com/office/powerpoint/2010/main" val="123778217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2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EED598-8243-4064-B029-9624DDF9B3BD}" type="datetimeFigureOut">
              <a:rPr lang="es-VE" smtClean="0"/>
              <a:t>25/4/2020</a:t>
            </a:fld>
            <a:endParaRPr lang="es-V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V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B08538-2A6E-4F42-BB85-075A2D39D2FB}" type="slidenum">
              <a:rPr lang="es-VE" smtClean="0"/>
              <a:t>‹N°›</a:t>
            </a:fld>
            <a:endParaRPr lang="es-VE"/>
          </a:p>
        </p:txBody>
      </p:sp>
    </p:spTree>
    <p:extLst>
      <p:ext uri="{BB962C8B-B14F-4D97-AF65-F5344CB8AC3E}">
        <p14:creationId xmlns:p14="http://schemas.microsoft.com/office/powerpoint/2010/main" val="106765830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4.xml"/><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4.xml"/><Relationship Id="rId5" Type="http://schemas.openxmlformats.org/officeDocument/2006/relationships/image" Target="../media/image29.jp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4.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CATALOGO%20YUPP%20versio&#769;n%20final.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4.xml"/><Relationship Id="rId5" Type="http://schemas.openxmlformats.org/officeDocument/2006/relationships/image" Target="../media/image1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625509E-CC0A-4C28-93B1-C5DFF6B1E052}"/>
              </a:ext>
            </a:extLst>
          </p:cNvPr>
          <p:cNvSpPr>
            <a:spLocks noGrp="1"/>
          </p:cNvSpPr>
          <p:nvPr>
            <p:ph type="ctrTitle"/>
          </p:nvPr>
        </p:nvSpPr>
        <p:spPr>
          <a:xfrm>
            <a:off x="383552" y="2235200"/>
            <a:ext cx="7960348" cy="2055363"/>
          </a:xfrm>
        </p:spPr>
        <p:txBody>
          <a:bodyPr anchor="ctr">
            <a:normAutofit/>
          </a:bodyPr>
          <a:lstStyle/>
          <a:p>
            <a:r>
              <a:rPr lang="en-US" sz="4800" b="1" dirty="0"/>
              <a:t>C.O.G.B.I &amp; YUPP Organization  </a:t>
            </a:r>
          </a:p>
        </p:txBody>
      </p:sp>
      <p:pic>
        <p:nvPicPr>
          <p:cNvPr id="13" name="Picture 12">
            <a:extLst>
              <a:ext uri="{FF2B5EF4-FFF2-40B4-BE49-F238E27FC236}">
                <a16:creationId xmlns:a16="http://schemas.microsoft.com/office/drawing/2014/main" id="{53211252-ACE3-4AE6-9421-870DCAF41B3D}"/>
              </a:ext>
            </a:extLst>
          </p:cNvPr>
          <p:cNvPicPr>
            <a:picLocks noChangeAspect="1"/>
          </p:cNvPicPr>
          <p:nvPr/>
        </p:nvPicPr>
        <p:blipFill>
          <a:blip r:embed="rId2"/>
          <a:stretch>
            <a:fillRect/>
          </a:stretch>
        </p:blipFill>
        <p:spPr>
          <a:xfrm>
            <a:off x="383552" y="130196"/>
            <a:ext cx="2920482" cy="974704"/>
          </a:xfrm>
          <a:prstGeom prst="rect">
            <a:avLst/>
          </a:prstGeom>
        </p:spPr>
      </p:pic>
      <p:pic>
        <p:nvPicPr>
          <p:cNvPr id="7" name="Picture 6" descr="A close up of a logo&#10;&#10;Description automatically generated">
            <a:extLst>
              <a:ext uri="{FF2B5EF4-FFF2-40B4-BE49-F238E27FC236}">
                <a16:creationId xmlns:a16="http://schemas.microsoft.com/office/drawing/2014/main" id="{8C47AC47-350B-424A-95DB-349F370781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7119" y="6110462"/>
            <a:ext cx="1504961" cy="709618"/>
          </a:xfrm>
          <a:prstGeom prst="rect">
            <a:avLst/>
          </a:prstGeom>
        </p:spPr>
      </p:pic>
    </p:spTree>
    <p:extLst>
      <p:ext uri="{BB962C8B-B14F-4D97-AF65-F5344CB8AC3E}">
        <p14:creationId xmlns:p14="http://schemas.microsoft.com/office/powerpoint/2010/main" val="3129870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64901" y="729412"/>
            <a:ext cx="7776489" cy="646331"/>
          </a:xfr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rtlCol="0" anchor="ctr">
            <a:spAutoFit/>
          </a:bodyPr>
          <a:lstStyle/>
          <a:p>
            <a:pPr algn="ctr"/>
            <a:r>
              <a:rPr lang="es-VE" sz="4000" dirty="0" err="1">
                <a:solidFill>
                  <a:srgbClr val="190800"/>
                </a:solidFill>
                <a:latin typeface="Baskerville Old Face" panose="02020602080505020303" pitchFamily="18" charset="0"/>
                <a:ea typeface="+mn-ea"/>
                <a:cs typeface="Arial" charset="0"/>
              </a:rPr>
              <a:t>Tee</a:t>
            </a:r>
            <a:r>
              <a:rPr lang="es-VE" sz="4000" dirty="0">
                <a:solidFill>
                  <a:srgbClr val="190800"/>
                </a:solidFill>
                <a:latin typeface="Baskerville Old Face" panose="02020602080505020303" pitchFamily="18" charset="0"/>
                <a:ea typeface="+mn-ea"/>
                <a:cs typeface="Arial" charset="0"/>
              </a:rPr>
              <a:t>, </a:t>
            </a:r>
            <a:r>
              <a:rPr lang="es-VE" sz="4000" dirty="0" err="1">
                <a:solidFill>
                  <a:srgbClr val="190800"/>
                </a:solidFill>
                <a:latin typeface="Baskerville Old Face" panose="02020602080505020303" pitchFamily="18" charset="0"/>
                <a:ea typeface="+mn-ea"/>
                <a:cs typeface="Arial" charset="0"/>
              </a:rPr>
              <a:t>Flanges</a:t>
            </a:r>
            <a:r>
              <a:rPr lang="es-VE" sz="4000" dirty="0">
                <a:solidFill>
                  <a:srgbClr val="190800"/>
                </a:solidFill>
                <a:latin typeface="Baskerville Old Face" panose="02020602080505020303" pitchFamily="18" charset="0"/>
                <a:ea typeface="+mn-ea"/>
                <a:cs typeface="Arial" charset="0"/>
              </a:rPr>
              <a:t>, </a:t>
            </a:r>
            <a:r>
              <a:rPr lang="es-VE" sz="4000" dirty="0" err="1">
                <a:solidFill>
                  <a:srgbClr val="190800"/>
                </a:solidFill>
                <a:latin typeface="Baskerville Old Face" panose="02020602080505020303" pitchFamily="18" charset="0"/>
                <a:ea typeface="+mn-ea"/>
                <a:cs typeface="Arial" charset="0"/>
              </a:rPr>
              <a:t>Reductions</a:t>
            </a:r>
            <a:r>
              <a:rPr lang="es-VE" sz="4000" dirty="0">
                <a:solidFill>
                  <a:srgbClr val="190800"/>
                </a:solidFill>
                <a:latin typeface="Baskerville Old Face" panose="02020602080505020303" pitchFamily="18" charset="0"/>
                <a:ea typeface="+mn-ea"/>
                <a:cs typeface="Arial" charset="0"/>
              </a:rPr>
              <a:t> and </a:t>
            </a:r>
            <a:r>
              <a:rPr lang="es-VE" sz="4000" dirty="0" err="1">
                <a:solidFill>
                  <a:srgbClr val="190800"/>
                </a:solidFill>
                <a:latin typeface="Baskerville Old Face" panose="02020602080505020303" pitchFamily="18" charset="0"/>
                <a:ea typeface="+mn-ea"/>
                <a:cs typeface="Arial" charset="0"/>
              </a:rPr>
              <a:t>Elbows</a:t>
            </a:r>
            <a:endParaRPr lang="es-VE" sz="4000" dirty="0">
              <a:solidFill>
                <a:srgbClr val="190800"/>
              </a:solidFill>
              <a:latin typeface="Baskerville Old Face" panose="02020602080505020303" pitchFamily="18" charset="0"/>
              <a:ea typeface="+mn-ea"/>
              <a:cs typeface="Arial" charset="0"/>
            </a:endParaRPr>
          </a:p>
        </p:txBody>
      </p:sp>
      <p:sp>
        <p:nvSpPr>
          <p:cNvPr id="4" name="Rectángulo 3"/>
          <p:cNvSpPr/>
          <p:nvPr/>
        </p:nvSpPr>
        <p:spPr>
          <a:xfrm>
            <a:off x="1390832" y="1375743"/>
            <a:ext cx="6324626" cy="88036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Tee, flanges, elbows and connections, developed under the API,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ASME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ANSI, DIN standards.</a:t>
            </a:r>
            <a:endParaRPr kumimoji="0" lang="es-V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2" descr="http://images.locanto.com.pe/1754351042/venta-bridas-conexiones-valvulas-codos-tees-en-acero-inoxidable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901" y="2487886"/>
            <a:ext cx="3772374" cy="21773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tatic.wixstatic.com/media/3e6797_b498625eba5245d993574176f17fbfab.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27298" y="2371999"/>
            <a:ext cx="3212101" cy="2409076"/>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descr="201191516145676"/>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0752" y="5250281"/>
            <a:ext cx="1825625" cy="1054100"/>
          </a:xfrm>
          <a:prstGeom prst="rect">
            <a:avLst/>
          </a:prstGeom>
          <a:noFill/>
          <a:ln>
            <a:noFill/>
          </a:ln>
        </p:spPr>
      </p:pic>
      <p:pic>
        <p:nvPicPr>
          <p:cNvPr id="8" name="Imagen 7" descr="201191516121273"/>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40332" y="5250281"/>
            <a:ext cx="1825625" cy="1054100"/>
          </a:xfrm>
          <a:prstGeom prst="rect">
            <a:avLst/>
          </a:prstGeom>
          <a:noFill/>
          <a:ln>
            <a:noFill/>
          </a:ln>
        </p:spPr>
      </p:pic>
      <p:pic>
        <p:nvPicPr>
          <p:cNvPr id="9" name="Imagen 8" descr="201191516829845"/>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15765" y="5250281"/>
            <a:ext cx="1825625" cy="1054100"/>
          </a:xfrm>
          <a:prstGeom prst="rect">
            <a:avLst/>
          </a:prstGeom>
          <a:noFill/>
          <a:ln>
            <a:noFill/>
          </a:ln>
        </p:spPr>
      </p:pic>
    </p:spTree>
    <p:extLst>
      <p:ext uri="{BB962C8B-B14F-4D97-AF65-F5344CB8AC3E}">
        <p14:creationId xmlns:p14="http://schemas.microsoft.com/office/powerpoint/2010/main" val="1552078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61349" y="694897"/>
            <a:ext cx="5221302" cy="1200329"/>
          </a:xfr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rtlCol="0" anchor="ctr">
            <a:spAutoFit/>
          </a:bodyPr>
          <a:lstStyle/>
          <a:p>
            <a:pPr algn="ctr"/>
            <a:r>
              <a:rPr lang="en-US" sz="4000" dirty="0">
                <a:solidFill>
                  <a:srgbClr val="190800"/>
                </a:solidFill>
                <a:latin typeface="Baskerville Old Face" panose="02020602080505020303" pitchFamily="18" charset="0"/>
                <a:ea typeface="+mn-ea"/>
                <a:cs typeface="Arial" charset="0"/>
              </a:rPr>
              <a:t>Progressive Cavity Pump</a:t>
            </a:r>
            <a:br>
              <a:rPr lang="en-US" sz="4000" dirty="0">
                <a:solidFill>
                  <a:srgbClr val="190800"/>
                </a:solidFill>
                <a:latin typeface="Baskerville Old Face" panose="02020602080505020303" pitchFamily="18" charset="0"/>
                <a:ea typeface="+mn-ea"/>
                <a:cs typeface="Arial" charset="0"/>
              </a:rPr>
            </a:br>
            <a:r>
              <a:rPr lang="es-VE" sz="4000" dirty="0">
                <a:solidFill>
                  <a:srgbClr val="190800"/>
                </a:solidFill>
                <a:latin typeface="Baskerville Old Face" panose="02020602080505020303" pitchFamily="18" charset="0"/>
                <a:ea typeface="+mn-ea"/>
                <a:cs typeface="Arial" charset="0"/>
              </a:rPr>
              <a:t>(PCP)</a:t>
            </a:r>
          </a:p>
        </p:txBody>
      </p:sp>
      <p:graphicFrame>
        <p:nvGraphicFramePr>
          <p:cNvPr id="7" name="Tabla 6"/>
          <p:cNvGraphicFramePr>
            <a:graphicFrameLocks noGrp="1"/>
          </p:cNvGraphicFramePr>
          <p:nvPr/>
        </p:nvGraphicFramePr>
        <p:xfrm>
          <a:off x="457199" y="4481792"/>
          <a:ext cx="8229600" cy="1146720"/>
        </p:xfrm>
        <a:graphic>
          <a:graphicData uri="http://schemas.openxmlformats.org/drawingml/2006/table">
            <a:tbl>
              <a:tblPr firstRow="1" firstCol="1" bandRow="1">
                <a:tableStyleId>{5C22544A-7EE6-4342-B048-85BDC9FD1C3A}</a:tableStyleId>
              </a:tblPr>
              <a:tblGrid>
                <a:gridCol w="13716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gridCol w="1371600">
                  <a:extLst>
                    <a:ext uri="{9D8B030D-6E8A-4147-A177-3AD203B41FA5}">
                      <a16:colId xmlns:a16="http://schemas.microsoft.com/office/drawing/2014/main" val="20005"/>
                    </a:ext>
                  </a:extLst>
                </a:gridCol>
                <a:gridCol w="1371600">
                  <a:extLst>
                    <a:ext uri="{9D8B030D-6E8A-4147-A177-3AD203B41FA5}">
                      <a16:colId xmlns:a16="http://schemas.microsoft.com/office/drawing/2014/main" val="20001"/>
                    </a:ext>
                  </a:extLst>
                </a:gridCol>
              </a:tblGrid>
              <a:tr h="360000">
                <a:tc gridSpan="6">
                  <a:txBody>
                    <a:bodyPr/>
                    <a:lstStyle/>
                    <a:p>
                      <a:pPr algn="ctr">
                        <a:lnSpc>
                          <a:spcPct val="100000"/>
                        </a:lnSpc>
                        <a:spcAft>
                          <a:spcPts val="0"/>
                        </a:spcAft>
                      </a:pPr>
                      <a:r>
                        <a:rPr lang="en-US" sz="1400" b="1" kern="100" dirty="0">
                          <a:solidFill>
                            <a:srgbClr val="190800"/>
                          </a:solidFill>
                          <a:effectLst/>
                          <a:latin typeface="Arial" panose="020B0604020202020204" pitchFamily="34" charset="0"/>
                          <a:ea typeface="SimSun" panose="02010600030101010101" pitchFamily="2" charset="-122"/>
                          <a:cs typeface="Arial" panose="020B0604020202020204" pitchFamily="34" charset="0"/>
                        </a:rPr>
                        <a:t>PRODUCT</a:t>
                      </a:r>
                      <a:r>
                        <a:rPr lang="en-US" sz="1400" b="1" kern="100" baseline="0" dirty="0">
                          <a:solidFill>
                            <a:srgbClr val="190800"/>
                          </a:solidFill>
                          <a:effectLst/>
                          <a:latin typeface="Arial" panose="020B0604020202020204" pitchFamily="34" charset="0"/>
                          <a:ea typeface="SimSun" panose="02010600030101010101" pitchFamily="2" charset="-122"/>
                          <a:cs typeface="Arial" panose="020B0604020202020204" pitchFamily="34" charset="0"/>
                        </a:rPr>
                        <a:t> RANGE</a:t>
                      </a:r>
                      <a:endParaRPr lang="es-VE" sz="1400" b="1" kern="100" dirty="0">
                        <a:solidFill>
                          <a:srgbClr val="19080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pPr algn="ctr">
                        <a:lnSpc>
                          <a:spcPct val="100000"/>
                        </a:lnSpc>
                        <a:spcAft>
                          <a:spcPts val="0"/>
                        </a:spcAft>
                      </a:pPr>
                      <a:endParaRPr lang="es-VE" sz="1400" b="1" kern="100" dirty="0">
                        <a:solidFill>
                          <a:srgbClr val="19080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pPr algn="ctr">
                        <a:lnSpc>
                          <a:spcPct val="100000"/>
                        </a:lnSpc>
                        <a:spcAft>
                          <a:spcPts val="0"/>
                        </a:spcAft>
                      </a:pPr>
                      <a:endParaRPr lang="es-VE" sz="1400" b="1" kern="100" dirty="0">
                        <a:solidFill>
                          <a:srgbClr val="19080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pPr algn="ctr">
                        <a:lnSpc>
                          <a:spcPct val="100000"/>
                        </a:lnSpc>
                        <a:spcAft>
                          <a:spcPts val="0"/>
                        </a:spcAft>
                      </a:pPr>
                      <a:endParaRPr lang="es-VE" sz="1400" b="1" kern="100" dirty="0">
                        <a:solidFill>
                          <a:srgbClr val="19080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pPr algn="ctr">
                        <a:lnSpc>
                          <a:spcPct val="100000"/>
                        </a:lnSpc>
                        <a:spcAft>
                          <a:spcPts val="0"/>
                        </a:spcAft>
                      </a:pPr>
                      <a:endParaRPr lang="es-VE" sz="1400" b="1" kern="100" dirty="0">
                        <a:solidFill>
                          <a:srgbClr val="19080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pPr algn="ctr">
                        <a:lnSpc>
                          <a:spcPct val="100000"/>
                        </a:lnSpc>
                        <a:spcAft>
                          <a:spcPts val="0"/>
                        </a:spcAft>
                      </a:pPr>
                      <a:endParaRPr lang="es-VE" sz="1400" b="1" kern="100" dirty="0">
                        <a:solidFill>
                          <a:srgbClr val="19080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2"/>
                  </a:ext>
                </a:extLst>
              </a:tr>
              <a:tr h="360000">
                <a:tc>
                  <a:txBody>
                    <a:bodyPr/>
                    <a:lstStyle/>
                    <a:p>
                      <a:pPr algn="ctr">
                        <a:lnSpc>
                          <a:spcPct val="100000"/>
                        </a:lnSpc>
                        <a:spcAft>
                          <a:spcPts val="0"/>
                        </a:spcAft>
                      </a:pPr>
                      <a:r>
                        <a:rPr lang="en-US" sz="1400" b="1" kern="100" dirty="0">
                          <a:solidFill>
                            <a:srgbClr val="190800"/>
                          </a:solidFill>
                          <a:effectLst/>
                          <a:latin typeface="Arial" panose="020B0604020202020204" pitchFamily="34" charset="0"/>
                          <a:ea typeface="SimSun" panose="02010600030101010101" pitchFamily="2" charset="-122"/>
                          <a:cs typeface="Arial" panose="020B0604020202020204" pitchFamily="34" charset="0"/>
                        </a:rPr>
                        <a:t>m3/h Rated Flow</a:t>
                      </a:r>
                      <a:endParaRPr lang="es-VE" sz="1400" b="1" kern="100" dirty="0">
                        <a:solidFill>
                          <a:srgbClr val="19080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ct val="100000"/>
                        </a:lnSpc>
                        <a:spcAft>
                          <a:spcPts val="0"/>
                        </a:spcAft>
                      </a:pPr>
                      <a:r>
                        <a:rPr lang="en-US" sz="1400" b="1" kern="100" dirty="0">
                          <a:solidFill>
                            <a:srgbClr val="190800"/>
                          </a:solidFill>
                          <a:effectLst/>
                          <a:latin typeface="Arial" panose="020B0604020202020204" pitchFamily="34" charset="0"/>
                          <a:ea typeface="SimSun" panose="02010600030101010101" pitchFamily="2" charset="-122"/>
                          <a:cs typeface="Arial" panose="020B0604020202020204" pitchFamily="34" charset="0"/>
                        </a:rPr>
                        <a:t>ml</a:t>
                      </a:r>
                      <a:r>
                        <a:rPr lang="en-US" sz="1400" b="1" kern="100" baseline="0" dirty="0">
                          <a:solidFill>
                            <a:srgbClr val="190800"/>
                          </a:solidFill>
                          <a:effectLst/>
                          <a:latin typeface="Arial" panose="020B0604020202020204" pitchFamily="34" charset="0"/>
                          <a:ea typeface="SimSun" panose="02010600030101010101" pitchFamily="2" charset="-122"/>
                          <a:cs typeface="Arial" panose="020B0604020202020204" pitchFamily="34" charset="0"/>
                        </a:rPr>
                        <a:t>/min Displacement</a:t>
                      </a:r>
                      <a:endParaRPr lang="es-VE" sz="1400" b="1" kern="100" dirty="0">
                        <a:solidFill>
                          <a:srgbClr val="19080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ct val="100000"/>
                        </a:lnSpc>
                        <a:spcAft>
                          <a:spcPts val="0"/>
                        </a:spcAft>
                      </a:pPr>
                      <a:r>
                        <a:rPr lang="en-US" sz="1400" b="1" kern="100" dirty="0">
                          <a:solidFill>
                            <a:srgbClr val="190800"/>
                          </a:solidFill>
                          <a:effectLst/>
                          <a:latin typeface="Arial" panose="020B0604020202020204" pitchFamily="34" charset="0"/>
                          <a:ea typeface="SimSun" panose="02010600030101010101" pitchFamily="2" charset="-122"/>
                          <a:cs typeface="Arial" panose="020B0604020202020204" pitchFamily="34" charset="0"/>
                        </a:rPr>
                        <a:t>Rated Pressure</a:t>
                      </a:r>
                      <a:endParaRPr lang="es-VE" sz="1400" b="1" kern="100" dirty="0">
                        <a:solidFill>
                          <a:srgbClr val="19080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ct val="100000"/>
                        </a:lnSpc>
                        <a:spcAft>
                          <a:spcPts val="0"/>
                        </a:spcAft>
                      </a:pPr>
                      <a:r>
                        <a:rPr lang="en-US" sz="1400" b="1" kern="100" dirty="0">
                          <a:solidFill>
                            <a:srgbClr val="190800"/>
                          </a:solidFill>
                          <a:effectLst/>
                          <a:latin typeface="Arial" panose="020B0604020202020204" pitchFamily="34" charset="0"/>
                          <a:ea typeface="SimSun" panose="02010600030101010101" pitchFamily="2" charset="-122"/>
                          <a:cs typeface="Arial" panose="020B0604020202020204" pitchFamily="34" charset="0"/>
                        </a:rPr>
                        <a:t>r/min Rotating Speed</a:t>
                      </a:r>
                      <a:endParaRPr lang="es-VE" sz="1400" b="1" kern="100" dirty="0">
                        <a:solidFill>
                          <a:srgbClr val="19080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ct val="100000"/>
                        </a:lnSpc>
                        <a:spcAft>
                          <a:spcPts val="0"/>
                        </a:spcAft>
                      </a:pPr>
                      <a:r>
                        <a:rPr lang="en-US" sz="1400" b="1" kern="100" dirty="0">
                          <a:solidFill>
                            <a:srgbClr val="190800"/>
                          </a:solidFill>
                          <a:effectLst/>
                          <a:latin typeface="Arial" panose="020B0604020202020204" pitchFamily="34" charset="0"/>
                          <a:ea typeface="SimSun" panose="02010600030101010101" pitchFamily="2" charset="-122"/>
                          <a:cs typeface="Arial" panose="020B0604020202020204" pitchFamily="34" charset="0"/>
                        </a:rPr>
                        <a:t>Suction Pressure</a:t>
                      </a:r>
                      <a:endParaRPr lang="es-VE" sz="1400" b="1" kern="100" dirty="0">
                        <a:solidFill>
                          <a:srgbClr val="19080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ct val="100000"/>
                        </a:lnSpc>
                        <a:spcAft>
                          <a:spcPts val="0"/>
                        </a:spcAft>
                      </a:pPr>
                      <a:r>
                        <a:rPr lang="en-US" sz="1400" b="1" kern="100" dirty="0">
                          <a:solidFill>
                            <a:srgbClr val="190800"/>
                          </a:solidFill>
                          <a:effectLst/>
                          <a:latin typeface="Arial" panose="020B0604020202020204" pitchFamily="34" charset="0"/>
                          <a:ea typeface="SimSun" panose="02010600030101010101" pitchFamily="2" charset="-122"/>
                          <a:cs typeface="Arial" panose="020B0604020202020204" pitchFamily="34" charset="0"/>
                        </a:rPr>
                        <a:t>kW Motor Power</a:t>
                      </a:r>
                      <a:endParaRPr lang="es-VE" sz="1400" b="1" kern="100" dirty="0">
                        <a:solidFill>
                          <a:srgbClr val="19080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r h="360000">
                <a:tc>
                  <a:txBody>
                    <a:bodyPr/>
                    <a:lstStyle/>
                    <a:p>
                      <a:pPr algn="ctr">
                        <a:lnSpc>
                          <a:spcPct val="100000"/>
                        </a:lnSpc>
                        <a:spcAft>
                          <a:spcPts val="0"/>
                        </a:spcAft>
                      </a:pPr>
                      <a:r>
                        <a:rPr lang="en-US" sz="1400" b="0" kern="100" dirty="0">
                          <a:solidFill>
                            <a:schemeClr val="tx1"/>
                          </a:solidFill>
                          <a:effectLst/>
                          <a:latin typeface="Arial" panose="020B0604020202020204" pitchFamily="34" charset="0"/>
                          <a:ea typeface="SimSun" panose="02010600030101010101" pitchFamily="2" charset="-122"/>
                          <a:cs typeface="Arial" panose="020B0604020202020204" pitchFamily="34" charset="0"/>
                        </a:rPr>
                        <a:t>20 - 58</a:t>
                      </a:r>
                      <a:endParaRPr lang="es-VE" sz="1400" b="0" kern="100"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Aft>
                          <a:spcPts val="0"/>
                        </a:spcAft>
                      </a:pPr>
                      <a:r>
                        <a:rPr lang="en-US" sz="1400" b="0" kern="100" dirty="0">
                          <a:solidFill>
                            <a:schemeClr val="tx1"/>
                          </a:solidFill>
                          <a:effectLst/>
                          <a:latin typeface="Arial" panose="020B0604020202020204" pitchFamily="34" charset="0"/>
                          <a:ea typeface="SimSun" panose="02010600030101010101" pitchFamily="2" charset="-122"/>
                          <a:cs typeface="Arial" panose="020B0604020202020204" pitchFamily="34" charset="0"/>
                        </a:rPr>
                        <a:t>2200 - 12700</a:t>
                      </a:r>
                      <a:endParaRPr lang="es-VE" sz="1400" b="0" kern="100"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Aft>
                          <a:spcPts val="0"/>
                        </a:spcAft>
                      </a:pPr>
                      <a:r>
                        <a:rPr lang="en-US" sz="1400" b="0" kern="100" dirty="0">
                          <a:solidFill>
                            <a:schemeClr val="tx1"/>
                          </a:solidFill>
                          <a:effectLst/>
                          <a:latin typeface="Arial" panose="020B0604020202020204" pitchFamily="34" charset="0"/>
                          <a:ea typeface="SimSun" panose="02010600030101010101" pitchFamily="2" charset="-122"/>
                          <a:cs typeface="Arial" panose="020B0604020202020204" pitchFamily="34" charset="0"/>
                        </a:rPr>
                        <a:t>2.4 – 1.2</a:t>
                      </a:r>
                      <a:endParaRPr lang="es-VE" sz="1400" b="0" kern="100"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Aft>
                          <a:spcPts val="0"/>
                        </a:spcAft>
                      </a:pPr>
                      <a:r>
                        <a:rPr lang="en-US" sz="1400" b="0" kern="100" dirty="0">
                          <a:solidFill>
                            <a:schemeClr val="tx1"/>
                          </a:solidFill>
                          <a:effectLst/>
                          <a:latin typeface="Arial" panose="020B0604020202020204" pitchFamily="34" charset="0"/>
                          <a:ea typeface="SimSun" panose="02010600030101010101" pitchFamily="2" charset="-122"/>
                          <a:cs typeface="Arial" panose="020B0604020202020204" pitchFamily="34" charset="0"/>
                        </a:rPr>
                        <a:t>167 – 85</a:t>
                      </a:r>
                      <a:endParaRPr lang="es-VE" sz="1400" b="0" kern="100"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Aft>
                          <a:spcPts val="0"/>
                        </a:spcAft>
                      </a:pPr>
                      <a:r>
                        <a:rPr lang="en-US" sz="1400" b="0" kern="100" dirty="0">
                          <a:solidFill>
                            <a:schemeClr val="tx1"/>
                          </a:solidFill>
                          <a:effectLst/>
                          <a:latin typeface="Arial" panose="020B0604020202020204" pitchFamily="34" charset="0"/>
                          <a:ea typeface="SimSun" panose="02010600030101010101" pitchFamily="2" charset="-122"/>
                          <a:cs typeface="Arial" panose="020B0604020202020204" pitchFamily="34" charset="0"/>
                        </a:rPr>
                        <a:t>&gt;0.06</a:t>
                      </a:r>
                      <a:endParaRPr lang="es-VE" sz="1400" b="0" kern="100"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Aft>
                          <a:spcPts val="0"/>
                        </a:spcAft>
                      </a:pPr>
                      <a:r>
                        <a:rPr lang="en-US" sz="1400" kern="100" dirty="0">
                          <a:effectLst/>
                          <a:latin typeface="Arial" panose="020B0604020202020204" pitchFamily="34" charset="0"/>
                          <a:ea typeface="SimSun" panose="02010600030101010101" pitchFamily="2" charset="-122"/>
                          <a:cs typeface="Arial" panose="020B0604020202020204" pitchFamily="34" charset="0"/>
                        </a:rPr>
                        <a:t>10</a:t>
                      </a:r>
                      <a:r>
                        <a:rPr lang="en-US" sz="1400" kern="100" baseline="0" dirty="0">
                          <a:effectLst/>
                          <a:latin typeface="Arial" panose="020B0604020202020204" pitchFamily="34" charset="0"/>
                          <a:ea typeface="SimSun" panose="02010600030101010101" pitchFamily="2" charset="-122"/>
                          <a:cs typeface="Arial" panose="020B0604020202020204" pitchFamily="34" charset="0"/>
                        </a:rPr>
                        <a:t> - 60</a:t>
                      </a:r>
                      <a:endParaRPr lang="es-VE" sz="1400" kern="1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8" name="Rectángulo 7"/>
          <p:cNvSpPr/>
          <p:nvPr/>
        </p:nvSpPr>
        <p:spPr>
          <a:xfrm>
            <a:off x="108279" y="1895226"/>
            <a:ext cx="8927441" cy="230832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Open Sans"/>
                <a:ea typeface="+mn-ea"/>
                <a:cs typeface="+mn-cs"/>
              </a:rPr>
              <a:t>A sample is our Surface Multiphase PC Pump which is a positive displacement pump whose main parts are stator and rotor and adopts the technology of multi-thread involute technology. The main advantages are wide range rotate speed, small pressure pulsation, stable rotation, high self-absorption ability, convenient services, simple structure, reliability, long work life and so on. It is suitable for various liquid mediums like high viscous crude oil and multiphase transportation.</a:t>
            </a:r>
            <a:endParaRPr kumimoji="0" lang="es-VE"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851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32123" y="466296"/>
            <a:ext cx="5679760" cy="1200329"/>
          </a:xfr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rtlCol="0" anchor="ctr">
            <a:spAutoFit/>
          </a:bodyPr>
          <a:lstStyle/>
          <a:p>
            <a:pPr algn="ctr"/>
            <a:r>
              <a:rPr lang="es-VE" sz="4000" dirty="0">
                <a:solidFill>
                  <a:srgbClr val="190800"/>
                </a:solidFill>
                <a:latin typeface="Baskerville Old Face" panose="02020602080505020303" pitchFamily="18" charset="0"/>
                <a:ea typeface="+mn-ea"/>
                <a:cs typeface="Arial" charset="0"/>
              </a:rPr>
              <a:t>Electro-</a:t>
            </a:r>
            <a:r>
              <a:rPr lang="es-VE" sz="4000" dirty="0" err="1">
                <a:solidFill>
                  <a:srgbClr val="190800"/>
                </a:solidFill>
                <a:latin typeface="Baskerville Old Face" panose="02020602080505020303" pitchFamily="18" charset="0"/>
                <a:ea typeface="+mn-ea"/>
                <a:cs typeface="Arial" charset="0"/>
              </a:rPr>
              <a:t>Submersible</a:t>
            </a:r>
            <a:r>
              <a:rPr lang="es-VE" sz="4000" dirty="0">
                <a:solidFill>
                  <a:srgbClr val="190800"/>
                </a:solidFill>
                <a:latin typeface="Baskerville Old Face" panose="02020602080505020303" pitchFamily="18" charset="0"/>
                <a:ea typeface="+mn-ea"/>
                <a:cs typeface="Arial" charset="0"/>
              </a:rPr>
              <a:t> </a:t>
            </a:r>
            <a:r>
              <a:rPr lang="es-VE" sz="4000" dirty="0" err="1">
                <a:solidFill>
                  <a:srgbClr val="190800"/>
                </a:solidFill>
                <a:latin typeface="Baskerville Old Face" panose="02020602080505020303" pitchFamily="18" charset="0"/>
                <a:ea typeface="+mn-ea"/>
                <a:cs typeface="Arial" charset="0"/>
              </a:rPr>
              <a:t>Pump</a:t>
            </a:r>
            <a:br>
              <a:rPr lang="es-VE" sz="4000" dirty="0">
                <a:solidFill>
                  <a:srgbClr val="190800"/>
                </a:solidFill>
                <a:latin typeface="Baskerville Old Face" panose="02020602080505020303" pitchFamily="18" charset="0"/>
                <a:ea typeface="+mn-ea"/>
                <a:cs typeface="Arial" charset="0"/>
              </a:rPr>
            </a:br>
            <a:r>
              <a:rPr lang="es-VE" sz="4000" dirty="0">
                <a:solidFill>
                  <a:srgbClr val="190800"/>
                </a:solidFill>
                <a:latin typeface="Baskerville Old Face" panose="02020602080505020303" pitchFamily="18" charset="0"/>
                <a:ea typeface="+mn-ea"/>
                <a:cs typeface="Arial" charset="0"/>
              </a:rPr>
              <a:t>(</a:t>
            </a:r>
            <a:r>
              <a:rPr lang="es-VE" sz="4000" dirty="0" err="1">
                <a:solidFill>
                  <a:srgbClr val="190800"/>
                </a:solidFill>
                <a:latin typeface="Baskerville Old Face" panose="02020602080505020303" pitchFamily="18" charset="0"/>
                <a:ea typeface="+mn-ea"/>
                <a:cs typeface="Arial" charset="0"/>
              </a:rPr>
              <a:t>ESP</a:t>
            </a:r>
            <a:r>
              <a:rPr lang="es-VE" sz="4000" dirty="0">
                <a:solidFill>
                  <a:srgbClr val="190800"/>
                </a:solidFill>
                <a:latin typeface="Baskerville Old Face" panose="02020602080505020303" pitchFamily="18" charset="0"/>
                <a:ea typeface="+mn-ea"/>
                <a:cs typeface="Arial" charset="0"/>
              </a:rPr>
              <a:t>)</a:t>
            </a:r>
          </a:p>
        </p:txBody>
      </p:sp>
      <p:sp>
        <p:nvSpPr>
          <p:cNvPr id="4" name="Rectángulo 3"/>
          <p:cNvSpPr/>
          <p:nvPr/>
        </p:nvSpPr>
        <p:spPr>
          <a:xfrm>
            <a:off x="522666" y="1823767"/>
            <a:ext cx="8098674" cy="190052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Open Sans"/>
                <a:ea typeface="+mn-ea"/>
                <a:cs typeface="+mn-cs"/>
              </a:rPr>
              <a:t>It is a new advance in the artificial lift system of recent years, which combines the flexibility of the progressive cavity pump with the reliability of the electric submersible motor. It has wide fluid range, more suitable for deviated well, horizontal well, especially with viscous crude oil, high sand cut and gas oil. The wear of tubing and sucker rod could be eliminated and energy cost is reduced efficiently.</a:t>
            </a:r>
            <a:endParaRPr kumimoji="0" lang="es-VE"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3" name="Tabla 2"/>
          <p:cNvGraphicFramePr>
            <a:graphicFrameLocks noGrp="1"/>
          </p:cNvGraphicFramePr>
          <p:nvPr/>
        </p:nvGraphicFramePr>
        <p:xfrm>
          <a:off x="1143003" y="4134381"/>
          <a:ext cx="6858000" cy="2306320"/>
        </p:xfrm>
        <a:graphic>
          <a:graphicData uri="http://schemas.openxmlformats.org/drawingml/2006/table">
            <a:tbl>
              <a:tblPr firstRow="1" bandRow="1">
                <a:tableStyleId>{5940675A-B579-460E-94D1-54222C63F5DA}</a:tableStyleId>
              </a:tblPr>
              <a:tblGrid>
                <a:gridCol w="13716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tblGrid>
              <a:tr h="0">
                <a:tc rowSpan="2">
                  <a:txBody>
                    <a:bodyPr/>
                    <a:lstStyle/>
                    <a:p>
                      <a:pPr algn="ctr"/>
                      <a:r>
                        <a:rPr lang="en-US" sz="1400" b="1" dirty="0">
                          <a:latin typeface="Arial" panose="020B0604020202020204" pitchFamily="34" charset="0"/>
                          <a:cs typeface="Arial" panose="020B0604020202020204" pitchFamily="34" charset="0"/>
                        </a:rPr>
                        <a:t>Casing</a:t>
                      </a:r>
                      <a:r>
                        <a:rPr lang="en-US" sz="1400" b="1" baseline="0" dirty="0">
                          <a:latin typeface="Arial" panose="020B0604020202020204" pitchFamily="34" charset="0"/>
                          <a:cs typeface="Arial" panose="020B0604020202020204" pitchFamily="34" charset="0"/>
                        </a:rPr>
                        <a:t> Size</a:t>
                      </a:r>
                      <a:endParaRPr lang="es-VE" sz="1400" b="1" dirty="0">
                        <a:latin typeface="Arial" panose="020B0604020202020204" pitchFamily="34" charset="0"/>
                        <a:cs typeface="Arial" panose="020B0604020202020204" pitchFamily="34" charset="0"/>
                      </a:endParaRPr>
                    </a:p>
                  </a:txBody>
                  <a:tcPr anchor="ctr">
                    <a:solidFill>
                      <a:schemeClr val="accent2">
                        <a:lumMod val="60000"/>
                        <a:lumOff val="40000"/>
                      </a:schemeClr>
                    </a:solidFill>
                  </a:tcPr>
                </a:tc>
                <a:tc gridSpan="3">
                  <a:txBody>
                    <a:bodyPr/>
                    <a:lstStyle/>
                    <a:p>
                      <a:pPr algn="ctr"/>
                      <a:r>
                        <a:rPr lang="en-US" sz="1400" b="1" dirty="0">
                          <a:latin typeface="Arial" panose="020B0604020202020204" pitchFamily="34" charset="0"/>
                          <a:cs typeface="Arial" panose="020B0604020202020204" pitchFamily="34" charset="0"/>
                        </a:rPr>
                        <a:t>PCP</a:t>
                      </a:r>
                      <a:endParaRPr lang="es-VE" sz="1400" b="1" dirty="0">
                        <a:latin typeface="Arial" panose="020B0604020202020204" pitchFamily="34" charset="0"/>
                        <a:cs typeface="Arial" panose="020B0604020202020204" pitchFamily="34" charset="0"/>
                      </a:endParaRPr>
                    </a:p>
                  </a:txBody>
                  <a:tcPr anchor="ctr">
                    <a:solidFill>
                      <a:schemeClr val="accent2">
                        <a:lumMod val="60000"/>
                        <a:lumOff val="40000"/>
                      </a:schemeClr>
                    </a:solidFill>
                  </a:tcPr>
                </a:tc>
                <a:tc hMerge="1">
                  <a:txBody>
                    <a:bodyPr/>
                    <a:lstStyle/>
                    <a:p>
                      <a:endParaRPr lang="es-VE" dirty="0"/>
                    </a:p>
                  </a:txBody>
                  <a:tcPr/>
                </a:tc>
                <a:tc hMerge="1">
                  <a:txBody>
                    <a:bodyPr/>
                    <a:lstStyle/>
                    <a:p>
                      <a:endParaRPr lang="es-VE" dirty="0"/>
                    </a:p>
                  </a:txBody>
                  <a:tcPr/>
                </a:tc>
                <a:tc rowSpan="2">
                  <a:txBody>
                    <a:bodyPr/>
                    <a:lstStyle/>
                    <a:p>
                      <a:pPr algn="ctr"/>
                      <a:r>
                        <a:rPr lang="en-US" sz="1400" b="1" dirty="0">
                          <a:latin typeface="Arial" panose="020B0604020202020204" pitchFamily="34" charset="0"/>
                          <a:cs typeface="Arial" panose="020B0604020202020204" pitchFamily="34" charset="0"/>
                        </a:rPr>
                        <a:t>KW Motor Power</a:t>
                      </a:r>
                      <a:endParaRPr lang="es-VE" sz="1400" b="1" dirty="0">
                        <a:latin typeface="Arial" panose="020B0604020202020204" pitchFamily="34" charset="0"/>
                        <a:cs typeface="Arial" panose="020B0604020202020204" pitchFamily="34" charset="0"/>
                      </a:endParaRPr>
                    </a:p>
                  </a:txBody>
                  <a:tcPr anchor="ctr">
                    <a:solidFill>
                      <a:schemeClr val="accent2">
                        <a:lumMod val="60000"/>
                        <a:lumOff val="40000"/>
                      </a:schemeClr>
                    </a:solidFill>
                  </a:tcPr>
                </a:tc>
                <a:extLst>
                  <a:ext uri="{0D108BD9-81ED-4DB2-BD59-A6C34878D82A}">
                    <a16:rowId xmlns:a16="http://schemas.microsoft.com/office/drawing/2014/main" val="10000"/>
                  </a:ext>
                </a:extLst>
              </a:tr>
              <a:tr h="0">
                <a:tc vMerge="1">
                  <a:txBody>
                    <a:bodyPr/>
                    <a:lstStyle/>
                    <a:p>
                      <a:pPr algn="ctr"/>
                      <a:endParaRPr lang="es-VE" b="1" dirty="0">
                        <a:latin typeface="Arial" panose="020B0604020202020204" pitchFamily="34" charset="0"/>
                        <a:cs typeface="Arial" panose="020B0604020202020204" pitchFamily="34" charset="0"/>
                      </a:endParaRPr>
                    </a:p>
                  </a:txBody>
                  <a:tcPr anchor="ctr">
                    <a:solidFill>
                      <a:schemeClr val="accent2">
                        <a:lumMod val="60000"/>
                        <a:lumOff val="40000"/>
                      </a:schemeClr>
                    </a:solidFill>
                  </a:tcPr>
                </a:tc>
                <a:tc>
                  <a:txBody>
                    <a:bodyPr/>
                    <a:lstStyle/>
                    <a:p>
                      <a:pPr algn="ctr"/>
                      <a:r>
                        <a:rPr lang="en-US" sz="1200" b="1" dirty="0">
                          <a:latin typeface="Arial" panose="020B0604020202020204" pitchFamily="34" charset="0"/>
                          <a:cs typeface="Arial" panose="020B0604020202020204" pitchFamily="34" charset="0"/>
                        </a:rPr>
                        <a:t>rpm Rated</a:t>
                      </a:r>
                      <a:r>
                        <a:rPr lang="en-US" sz="1200" b="1" baseline="0" dirty="0">
                          <a:latin typeface="Arial" panose="020B0604020202020204" pitchFamily="34" charset="0"/>
                          <a:cs typeface="Arial" panose="020B0604020202020204" pitchFamily="34" charset="0"/>
                        </a:rPr>
                        <a:t> Rotating Speed</a:t>
                      </a:r>
                      <a:endParaRPr lang="es-VE" sz="1200" b="1" dirty="0">
                        <a:latin typeface="Arial" panose="020B0604020202020204" pitchFamily="34" charset="0"/>
                        <a:cs typeface="Arial" panose="020B0604020202020204" pitchFamily="34" charset="0"/>
                      </a:endParaRPr>
                    </a:p>
                  </a:txBody>
                  <a:tcPr anchor="ctr">
                    <a:solidFill>
                      <a:schemeClr val="accent2">
                        <a:lumMod val="60000"/>
                        <a:lumOff val="40000"/>
                      </a:schemeClr>
                    </a:solidFill>
                  </a:tcPr>
                </a:tc>
                <a:tc>
                  <a:txBody>
                    <a:bodyPr/>
                    <a:lstStyle/>
                    <a:p>
                      <a:pPr algn="ctr"/>
                      <a:r>
                        <a:rPr lang="en-US" sz="1400" b="1" dirty="0">
                          <a:latin typeface="Arial" panose="020B0604020202020204" pitchFamily="34" charset="0"/>
                          <a:cs typeface="Arial" panose="020B0604020202020204" pitchFamily="34" charset="0"/>
                        </a:rPr>
                        <a:t>&gt;m3/d Displacement</a:t>
                      </a:r>
                      <a:endParaRPr lang="es-VE" sz="1400" b="1" dirty="0">
                        <a:latin typeface="Arial" panose="020B0604020202020204" pitchFamily="34" charset="0"/>
                        <a:cs typeface="Arial" panose="020B0604020202020204" pitchFamily="34" charset="0"/>
                      </a:endParaRPr>
                    </a:p>
                  </a:txBody>
                  <a:tcPr anchor="ctr">
                    <a:solidFill>
                      <a:schemeClr val="accent2">
                        <a:lumMod val="60000"/>
                        <a:lumOff val="40000"/>
                      </a:schemeClr>
                    </a:solidFill>
                  </a:tcPr>
                </a:tc>
                <a:tc>
                  <a:txBody>
                    <a:bodyPr/>
                    <a:lstStyle/>
                    <a:p>
                      <a:pPr algn="ctr"/>
                      <a:r>
                        <a:rPr lang="en-US" sz="1400" b="1" dirty="0">
                          <a:latin typeface="Arial" panose="020B0604020202020204" pitchFamily="34" charset="0"/>
                          <a:cs typeface="Arial" panose="020B0604020202020204" pitchFamily="34" charset="0"/>
                        </a:rPr>
                        <a:t>m Lifting Capacity</a:t>
                      </a:r>
                      <a:endParaRPr lang="es-VE" sz="1400" b="1" dirty="0">
                        <a:latin typeface="Arial" panose="020B0604020202020204" pitchFamily="34" charset="0"/>
                        <a:cs typeface="Arial" panose="020B0604020202020204" pitchFamily="34" charset="0"/>
                      </a:endParaRPr>
                    </a:p>
                  </a:txBody>
                  <a:tcPr anchor="ctr">
                    <a:solidFill>
                      <a:schemeClr val="accent2">
                        <a:lumMod val="60000"/>
                        <a:lumOff val="40000"/>
                      </a:schemeClr>
                    </a:solidFill>
                  </a:tcPr>
                </a:tc>
                <a:tc vMerge="1">
                  <a:txBody>
                    <a:bodyPr/>
                    <a:lstStyle/>
                    <a:p>
                      <a:pPr algn="ctr"/>
                      <a:endParaRPr lang="es-VE" b="1" dirty="0">
                        <a:latin typeface="Arial" panose="020B0604020202020204" pitchFamily="34" charset="0"/>
                        <a:cs typeface="Arial" panose="020B0604020202020204" pitchFamily="34" charset="0"/>
                      </a:endParaRPr>
                    </a:p>
                  </a:txBody>
                  <a:tcPr anchor="ctr">
                    <a:solidFill>
                      <a:schemeClr val="accent2">
                        <a:lumMod val="60000"/>
                        <a:lumOff val="40000"/>
                      </a:schemeClr>
                    </a:solidFill>
                  </a:tcPr>
                </a:tc>
                <a:extLst>
                  <a:ext uri="{0D108BD9-81ED-4DB2-BD59-A6C34878D82A}">
                    <a16:rowId xmlns:a16="http://schemas.microsoft.com/office/drawing/2014/main" val="10001"/>
                  </a:ext>
                </a:extLst>
              </a:tr>
              <a:tr h="370840">
                <a:tc>
                  <a:txBody>
                    <a:bodyPr/>
                    <a:lstStyle/>
                    <a:p>
                      <a:pPr algn="ctr"/>
                      <a:r>
                        <a:rPr lang="en-US" sz="1200" dirty="0">
                          <a:latin typeface="Arial" panose="020B0604020202020204" pitchFamily="34" charset="0"/>
                          <a:cs typeface="Arial" panose="020B0604020202020204" pitchFamily="34" charset="0"/>
                        </a:rPr>
                        <a:t>5-1/2” Above</a:t>
                      </a:r>
                      <a:endParaRPr lang="es-VE" sz="120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80-360</a:t>
                      </a:r>
                      <a:endParaRPr lang="es-VE" sz="120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10-60</a:t>
                      </a:r>
                      <a:endParaRPr lang="es-VE" sz="120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1000-1800</a:t>
                      </a:r>
                      <a:endParaRPr lang="es-VE" sz="120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12-30</a:t>
                      </a:r>
                      <a:endParaRPr lang="es-VE" sz="1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r h="370840">
                <a:tc>
                  <a:txBody>
                    <a:bodyPr/>
                    <a:lstStyle/>
                    <a:p>
                      <a:pPr algn="ctr"/>
                      <a:r>
                        <a:rPr lang="en-US" sz="1200" dirty="0">
                          <a:latin typeface="Arial" panose="020B0604020202020204" pitchFamily="34" charset="0"/>
                          <a:cs typeface="Arial" panose="020B0604020202020204" pitchFamily="34" charset="0"/>
                        </a:rPr>
                        <a:t>7” Above</a:t>
                      </a:r>
                      <a:endParaRPr lang="es-VE" sz="120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80-360</a:t>
                      </a:r>
                      <a:endParaRPr lang="es-VE" sz="120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30-120</a:t>
                      </a:r>
                      <a:endParaRPr lang="es-VE" sz="120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1000-1800</a:t>
                      </a:r>
                      <a:endParaRPr lang="es-VE" sz="120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22-43</a:t>
                      </a:r>
                      <a:endParaRPr lang="es-VE" sz="1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3"/>
                  </a:ext>
                </a:extLst>
              </a:tr>
              <a:tr h="370840">
                <a:tc>
                  <a:txBody>
                    <a:bodyPr/>
                    <a:lstStyle/>
                    <a:p>
                      <a:pPr algn="ctr"/>
                      <a:r>
                        <a:rPr lang="en-US" sz="1200" dirty="0">
                          <a:latin typeface="Arial" panose="020B0604020202020204" pitchFamily="34" charset="0"/>
                          <a:cs typeface="Arial" panose="020B0604020202020204" pitchFamily="34" charset="0"/>
                        </a:rPr>
                        <a:t>9-5/8” Above</a:t>
                      </a:r>
                      <a:endParaRPr lang="es-VE" sz="120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80-360</a:t>
                      </a:r>
                      <a:endParaRPr lang="es-VE" sz="120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50-200</a:t>
                      </a:r>
                      <a:endParaRPr lang="es-VE" sz="120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900-1800</a:t>
                      </a:r>
                      <a:endParaRPr lang="es-VE" sz="120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32-80</a:t>
                      </a:r>
                      <a:endParaRPr lang="es-VE" sz="1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r h="370840">
                <a:tc gridSpan="5">
                  <a:txBody>
                    <a:bodyPr/>
                    <a:lstStyle/>
                    <a:p>
                      <a:pPr algn="ctr"/>
                      <a:r>
                        <a:rPr lang="en-US" sz="1200" b="1" dirty="0">
                          <a:latin typeface="Arial" panose="020B0604020202020204" pitchFamily="34" charset="0"/>
                          <a:cs typeface="Arial" panose="020B0604020202020204" pitchFamily="34" charset="0"/>
                        </a:rPr>
                        <a:t>NOTE:</a:t>
                      </a:r>
                      <a:r>
                        <a:rPr lang="en-US" sz="1200" b="1" baseline="0" dirty="0">
                          <a:latin typeface="Arial" panose="020B0604020202020204" pitchFamily="34" charset="0"/>
                          <a:cs typeface="Arial" panose="020B0604020202020204" pitchFamily="34" charset="0"/>
                        </a:rPr>
                        <a:t> Variable frequency control box is available</a:t>
                      </a:r>
                      <a:endParaRPr lang="es-VE" sz="1200" b="1" dirty="0">
                        <a:latin typeface="Arial" panose="020B0604020202020204" pitchFamily="34" charset="0"/>
                        <a:cs typeface="Arial" panose="020B0604020202020204" pitchFamily="34" charset="0"/>
                      </a:endParaRPr>
                    </a:p>
                  </a:txBody>
                  <a:tcPr anchor="ctr">
                    <a:solidFill>
                      <a:schemeClr val="accent2">
                        <a:lumMod val="60000"/>
                        <a:lumOff val="40000"/>
                      </a:schemeClr>
                    </a:solidFill>
                  </a:tcPr>
                </a:tc>
                <a:tc hMerge="1">
                  <a:txBody>
                    <a:bodyPr/>
                    <a:lstStyle/>
                    <a:p>
                      <a:pPr algn="ctr"/>
                      <a:endParaRPr lang="es-VE" sz="1200" dirty="0">
                        <a:latin typeface="Arial" panose="020B0604020202020204" pitchFamily="34" charset="0"/>
                        <a:cs typeface="Arial" panose="020B0604020202020204" pitchFamily="34" charset="0"/>
                      </a:endParaRPr>
                    </a:p>
                  </a:txBody>
                  <a:tcPr anchor="ctr"/>
                </a:tc>
                <a:tc hMerge="1">
                  <a:txBody>
                    <a:bodyPr/>
                    <a:lstStyle/>
                    <a:p>
                      <a:pPr algn="ctr"/>
                      <a:endParaRPr lang="es-VE" sz="1200" dirty="0">
                        <a:latin typeface="Arial" panose="020B0604020202020204" pitchFamily="34" charset="0"/>
                        <a:cs typeface="Arial" panose="020B0604020202020204" pitchFamily="34" charset="0"/>
                      </a:endParaRPr>
                    </a:p>
                  </a:txBody>
                  <a:tcPr anchor="ctr"/>
                </a:tc>
                <a:tc hMerge="1">
                  <a:txBody>
                    <a:bodyPr/>
                    <a:lstStyle/>
                    <a:p>
                      <a:pPr algn="ctr"/>
                      <a:endParaRPr lang="es-VE" sz="1200" dirty="0">
                        <a:latin typeface="Arial" panose="020B0604020202020204" pitchFamily="34" charset="0"/>
                        <a:cs typeface="Arial" panose="020B0604020202020204" pitchFamily="34" charset="0"/>
                      </a:endParaRPr>
                    </a:p>
                  </a:txBody>
                  <a:tcPr anchor="ctr"/>
                </a:tc>
                <a:tc hMerge="1">
                  <a:txBody>
                    <a:bodyPr/>
                    <a:lstStyle/>
                    <a:p>
                      <a:pPr algn="ctr"/>
                      <a:endParaRPr lang="es-VE" sz="1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396637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25794" y="737776"/>
            <a:ext cx="3892412" cy="647741"/>
          </a:xfr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rtlCol="0" anchor="ctr">
            <a:spAutoFit/>
          </a:bodyPr>
          <a:lstStyle/>
          <a:p>
            <a:pPr algn="ctr"/>
            <a:r>
              <a:rPr lang="es-VE" sz="4000" dirty="0" err="1">
                <a:solidFill>
                  <a:srgbClr val="190800"/>
                </a:solidFill>
                <a:latin typeface="Baskerville Old Face" panose="02020602080505020303" pitchFamily="18" charset="0"/>
                <a:ea typeface="+mn-ea"/>
                <a:cs typeface="Arial" charset="0"/>
              </a:rPr>
              <a:t>Mechanical</a:t>
            </a:r>
            <a:r>
              <a:rPr lang="es-VE" sz="4000" dirty="0">
                <a:solidFill>
                  <a:srgbClr val="190800"/>
                </a:solidFill>
                <a:latin typeface="Baskerville Old Face" panose="02020602080505020303" pitchFamily="18" charset="0"/>
                <a:ea typeface="+mn-ea"/>
                <a:cs typeface="Arial" charset="0"/>
              </a:rPr>
              <a:t> </a:t>
            </a:r>
            <a:r>
              <a:rPr lang="es-VE" sz="4000" dirty="0" err="1">
                <a:solidFill>
                  <a:srgbClr val="190800"/>
                </a:solidFill>
                <a:latin typeface="Baskerville Old Face" panose="02020602080505020303" pitchFamily="18" charset="0"/>
                <a:ea typeface="+mn-ea"/>
                <a:cs typeface="Arial" charset="0"/>
              </a:rPr>
              <a:t>Pump</a:t>
            </a:r>
            <a:endParaRPr lang="es-VE" sz="4000" dirty="0">
              <a:solidFill>
                <a:srgbClr val="190800"/>
              </a:solidFill>
              <a:latin typeface="Baskerville Old Face" panose="02020602080505020303" pitchFamily="18" charset="0"/>
              <a:ea typeface="+mn-ea"/>
              <a:cs typeface="Arial" charset="0"/>
            </a:endParaRPr>
          </a:p>
        </p:txBody>
      </p:sp>
      <p:graphicFrame>
        <p:nvGraphicFramePr>
          <p:cNvPr id="3" name="Tabla 2"/>
          <p:cNvGraphicFramePr>
            <a:graphicFrameLocks noGrp="1"/>
          </p:cNvGraphicFramePr>
          <p:nvPr/>
        </p:nvGraphicFramePr>
        <p:xfrm>
          <a:off x="1392474" y="1728392"/>
          <a:ext cx="6287504" cy="1512757"/>
        </p:xfrm>
        <a:graphic>
          <a:graphicData uri="http://schemas.openxmlformats.org/drawingml/2006/table">
            <a:tbl>
              <a:tblPr>
                <a:tableStyleId>{5C22544A-7EE6-4342-B048-85BDC9FD1C3A}</a:tableStyleId>
              </a:tblPr>
              <a:tblGrid>
                <a:gridCol w="1074787">
                  <a:extLst>
                    <a:ext uri="{9D8B030D-6E8A-4147-A177-3AD203B41FA5}">
                      <a16:colId xmlns:a16="http://schemas.microsoft.com/office/drawing/2014/main" val="20000"/>
                    </a:ext>
                  </a:extLst>
                </a:gridCol>
                <a:gridCol w="2167487">
                  <a:extLst>
                    <a:ext uri="{9D8B030D-6E8A-4147-A177-3AD203B41FA5}">
                      <a16:colId xmlns:a16="http://schemas.microsoft.com/office/drawing/2014/main" val="20001"/>
                    </a:ext>
                  </a:extLst>
                </a:gridCol>
                <a:gridCol w="1970443">
                  <a:extLst>
                    <a:ext uri="{9D8B030D-6E8A-4147-A177-3AD203B41FA5}">
                      <a16:colId xmlns:a16="http://schemas.microsoft.com/office/drawing/2014/main" val="20002"/>
                    </a:ext>
                  </a:extLst>
                </a:gridCol>
                <a:gridCol w="1074787">
                  <a:extLst>
                    <a:ext uri="{9D8B030D-6E8A-4147-A177-3AD203B41FA5}">
                      <a16:colId xmlns:a16="http://schemas.microsoft.com/office/drawing/2014/main" val="20003"/>
                    </a:ext>
                  </a:extLst>
                </a:gridCol>
              </a:tblGrid>
              <a:tr h="740783">
                <a:tc>
                  <a:txBody>
                    <a:bodyPr/>
                    <a:lstStyle/>
                    <a:p>
                      <a:pPr algn="ctr" fontAlgn="ctr"/>
                      <a:r>
                        <a:rPr lang="en-US" sz="1600" b="1" u="none" strike="noStrike" kern="0" dirty="0">
                          <a:solidFill>
                            <a:schemeClr val="tx1"/>
                          </a:solidFill>
                          <a:effectLst/>
                        </a:rPr>
                        <a:t>Model</a:t>
                      </a:r>
                      <a:endParaRPr lang="en-US" sz="1600" b="1" i="0" u="none" strike="noStrike" dirty="0">
                        <a:solidFill>
                          <a:schemeClr val="tx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fontAlgn="ctr"/>
                      <a:r>
                        <a:rPr lang="en-US" sz="1600" b="1" u="none" strike="noStrike" kern="0" dirty="0">
                          <a:solidFill>
                            <a:schemeClr val="tx1"/>
                          </a:solidFill>
                          <a:effectLst/>
                        </a:rPr>
                        <a:t>Peak Torque Rating</a:t>
                      </a:r>
                      <a:endParaRPr lang="en-US" sz="1600" b="1" i="0" u="none" strike="noStrike" dirty="0">
                        <a:solidFill>
                          <a:schemeClr val="tx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fontAlgn="ctr"/>
                      <a:r>
                        <a:rPr lang="en-US" sz="1600" b="1" u="none" strike="noStrike" kern="0" dirty="0">
                          <a:solidFill>
                            <a:schemeClr val="tx1"/>
                          </a:solidFill>
                          <a:effectLst/>
                        </a:rPr>
                        <a:t>Polish Rod Capacity</a:t>
                      </a:r>
                      <a:endParaRPr lang="en-US" sz="1600" b="1" i="0" u="none" strike="noStrike" dirty="0">
                        <a:solidFill>
                          <a:schemeClr val="tx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fontAlgn="ctr"/>
                      <a:r>
                        <a:rPr lang="en-US" sz="1600" b="1" u="none" strike="noStrike" kern="0" dirty="0">
                          <a:solidFill>
                            <a:schemeClr val="tx1"/>
                          </a:solidFill>
                          <a:effectLst/>
                        </a:rPr>
                        <a:t>Stroke Length</a:t>
                      </a:r>
                      <a:endParaRPr lang="en-US" sz="1600" b="1" i="0" u="none" strike="noStrike" dirty="0">
                        <a:solidFill>
                          <a:schemeClr val="tx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r h="362594">
                <a:tc>
                  <a:txBody>
                    <a:bodyPr/>
                    <a:lstStyle/>
                    <a:p>
                      <a:pPr algn="ctr" fontAlgn="ctr"/>
                      <a:r>
                        <a:rPr lang="en-US" sz="1600" u="none" strike="noStrike" kern="0" dirty="0">
                          <a:effectLst/>
                        </a:rPr>
                        <a:t>(API)</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fontAlgn="ctr"/>
                      <a:r>
                        <a:rPr lang="en-US" sz="1600" u="none" strike="noStrike" kern="0" dirty="0">
                          <a:effectLst/>
                        </a:rPr>
                        <a:t>(in-</a:t>
                      </a:r>
                      <a:r>
                        <a:rPr lang="en-US" sz="1600" u="none" strike="noStrike" kern="0" dirty="0" err="1">
                          <a:effectLst/>
                        </a:rPr>
                        <a:t>lb</a:t>
                      </a:r>
                      <a:r>
                        <a:rPr lang="en-US" sz="1600" u="none" strike="noStrike" kern="0" dirty="0">
                          <a:effectLst/>
                        </a:rPr>
                        <a:t>)</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fontAlgn="ctr"/>
                      <a:r>
                        <a:rPr lang="en-US" sz="1600" u="none" strike="noStrike" kern="0" dirty="0">
                          <a:effectLst/>
                        </a:rPr>
                        <a:t>(</a:t>
                      </a:r>
                      <a:r>
                        <a:rPr lang="en-US" sz="1600" u="none" strike="noStrike" kern="0" dirty="0" err="1">
                          <a:effectLst/>
                        </a:rPr>
                        <a:t>lb</a:t>
                      </a:r>
                      <a:r>
                        <a:rPr lang="en-US" sz="1600" u="none" strike="noStrike" kern="0" dirty="0">
                          <a:effectLst/>
                        </a:rPr>
                        <a:t>)</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fontAlgn="ctr"/>
                      <a:r>
                        <a:rPr lang="en-US" sz="1600" u="none" strike="noStrike" kern="0" dirty="0">
                          <a:effectLst/>
                        </a:rPr>
                        <a:t>(in)</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1"/>
                  </a:ext>
                </a:extLst>
              </a:tr>
              <a:tr h="409380">
                <a:tc>
                  <a:txBody>
                    <a:bodyPr/>
                    <a:lstStyle/>
                    <a:p>
                      <a:pPr algn="ctr" fontAlgn="ctr"/>
                      <a:r>
                        <a:rPr lang="en-US" sz="1600" u="none" strike="noStrike" kern="0" dirty="0">
                          <a:effectLst/>
                        </a:rPr>
                        <a:t>-</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kern="0" dirty="0">
                          <a:effectLst/>
                        </a:rPr>
                        <a:t>40000 a 912000</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kern="0" dirty="0">
                          <a:effectLst/>
                        </a:rPr>
                        <a:t>8.900 a 42.700</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kern="0" dirty="0">
                          <a:effectLst/>
                        </a:rPr>
                        <a:t>36 a 216</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9" name="Rectángulo 8"/>
          <p:cNvSpPr/>
          <p:nvPr/>
        </p:nvSpPr>
        <p:spPr>
          <a:xfrm>
            <a:off x="6432445" y="3863653"/>
            <a:ext cx="1409360" cy="523220"/>
          </a:xfrm>
          <a:prstGeom prst="rect">
            <a:avLst/>
          </a:prstGeom>
        </p:spPr>
        <p:txBody>
          <a:bodyPr wrap="non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s-VE" sz="1400" b="0" i="0" u="none" strike="noStrike" kern="1200" cap="none" spc="0" normalizeH="0" baseline="0" noProof="0" dirty="0" err="1">
                <a:ln>
                  <a:noFill/>
                </a:ln>
                <a:solidFill>
                  <a:srgbClr val="333333"/>
                </a:solidFill>
                <a:effectLst/>
                <a:uLnTx/>
                <a:uFillTx/>
                <a:latin typeface="NovecentowideLightBold"/>
                <a:ea typeface="+mn-ea"/>
                <a:cs typeface="+mn-cs"/>
              </a:rPr>
              <a:t>Beam</a:t>
            </a:r>
            <a:r>
              <a:rPr kumimoji="0" lang="es-VE" sz="1400" b="0" i="0" u="none" strike="noStrike" kern="1200" cap="none" spc="0" normalizeH="0" baseline="0" noProof="0" dirty="0">
                <a:ln>
                  <a:noFill/>
                </a:ln>
                <a:solidFill>
                  <a:srgbClr val="333333"/>
                </a:solidFill>
                <a:effectLst/>
                <a:uLnTx/>
                <a:uFillTx/>
                <a:latin typeface="NovecentowideLightBold"/>
                <a:ea typeface="+mn-ea"/>
                <a:cs typeface="+mn-cs"/>
              </a:rPr>
              <a:t> </a:t>
            </a:r>
            <a:r>
              <a:rPr kumimoji="0" lang="es-VE" sz="1400" b="0" i="0" u="none" strike="noStrike" kern="1200" cap="none" spc="0" normalizeH="0" baseline="0" noProof="0" dirty="0" err="1">
                <a:ln>
                  <a:noFill/>
                </a:ln>
                <a:solidFill>
                  <a:srgbClr val="333333"/>
                </a:solidFill>
                <a:effectLst/>
                <a:uLnTx/>
                <a:uFillTx/>
                <a:latin typeface="NovecentowideLightBold"/>
                <a:ea typeface="+mn-ea"/>
                <a:cs typeface="+mn-cs"/>
              </a:rPr>
              <a:t>Pumping</a:t>
            </a:r>
            <a:endParaRPr kumimoji="0" lang="es-VE" sz="1400" b="0" i="0" u="none" strike="noStrike" kern="1200" cap="none" spc="0" normalizeH="0" baseline="0" noProof="0" dirty="0">
              <a:ln>
                <a:noFill/>
              </a:ln>
              <a:solidFill>
                <a:srgbClr val="333333"/>
              </a:solidFill>
              <a:effectLst/>
              <a:uLnTx/>
              <a:uFillTx/>
              <a:latin typeface="NovecentowideLightBold"/>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s-VE" sz="1400" b="0" i="0" u="none" strike="noStrike" kern="1200" cap="none" spc="0" normalizeH="0" baseline="0" noProof="0" dirty="0">
                <a:ln>
                  <a:noFill/>
                </a:ln>
                <a:solidFill>
                  <a:srgbClr val="333333"/>
                </a:solidFill>
                <a:effectLst/>
                <a:uLnTx/>
                <a:uFillTx/>
                <a:latin typeface="NovecentowideLightBold"/>
                <a:ea typeface="+mn-ea"/>
                <a:cs typeface="+mn-cs"/>
              </a:rPr>
              <a:t> </a:t>
            </a:r>
            <a:r>
              <a:rPr kumimoji="0" lang="es-VE" sz="1400" b="0" i="0" u="none" strike="noStrike" kern="1200" cap="none" spc="0" normalizeH="0" baseline="0" noProof="0" dirty="0" err="1">
                <a:ln>
                  <a:noFill/>
                </a:ln>
                <a:solidFill>
                  <a:srgbClr val="333333"/>
                </a:solidFill>
                <a:effectLst/>
                <a:uLnTx/>
                <a:uFillTx/>
                <a:latin typeface="NovecentowideLightBold"/>
                <a:ea typeface="+mn-ea"/>
                <a:cs typeface="+mn-cs"/>
              </a:rPr>
              <a:t>Unit</a:t>
            </a:r>
            <a:endParaRPr kumimoji="0" lang="es-VE" sz="1400" b="0" i="0" u="none" strike="noStrike" kern="1200" cap="none" spc="0" normalizeH="0" baseline="0" noProof="0" dirty="0">
              <a:ln>
                <a:noFill/>
              </a:ln>
              <a:solidFill>
                <a:srgbClr val="333333"/>
              </a:solidFill>
              <a:effectLst/>
              <a:uLnTx/>
              <a:uFillTx/>
              <a:latin typeface="NovecentowideLightBold"/>
              <a:ea typeface="+mn-ea"/>
              <a:cs typeface="+mn-cs"/>
            </a:endParaRPr>
          </a:p>
        </p:txBody>
      </p:sp>
      <p:sp>
        <p:nvSpPr>
          <p:cNvPr id="10" name="Rectángulo 9"/>
          <p:cNvSpPr/>
          <p:nvPr/>
        </p:nvSpPr>
        <p:spPr>
          <a:xfrm>
            <a:off x="4828681" y="3866988"/>
            <a:ext cx="1109599" cy="523220"/>
          </a:xfrm>
          <a:prstGeom prst="rect">
            <a:avLst/>
          </a:prstGeom>
        </p:spPr>
        <p:txBody>
          <a:bodyPr wrap="non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s-VE" sz="1400" b="0" i="0" u="none" strike="noStrike" kern="1200" cap="none" spc="0" normalizeH="0" baseline="0" noProof="0" dirty="0" err="1">
                <a:ln>
                  <a:noFill/>
                </a:ln>
                <a:solidFill>
                  <a:srgbClr val="333333"/>
                </a:solidFill>
                <a:effectLst/>
                <a:uLnTx/>
                <a:uFillTx/>
                <a:latin typeface="NovecentowideLightBold"/>
                <a:ea typeface="+mn-ea"/>
                <a:cs typeface="+mn-cs"/>
              </a:rPr>
              <a:t>Compound</a:t>
            </a:r>
            <a:r>
              <a:rPr kumimoji="0" lang="es-VE" sz="1400" b="0" i="0" u="none" strike="noStrike" kern="1200" cap="none" spc="0" normalizeH="0" baseline="0" noProof="0" dirty="0">
                <a:ln>
                  <a:noFill/>
                </a:ln>
                <a:solidFill>
                  <a:srgbClr val="333333"/>
                </a:solidFill>
                <a:effectLst/>
                <a:uLnTx/>
                <a:uFillTx/>
                <a:latin typeface="NovecentowideLightBold"/>
                <a:ea typeface="+mn-ea"/>
                <a:cs typeface="+mn-cs"/>
              </a:rPr>
              <a:t> </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s-VE" sz="1400" b="0" i="0" u="none" strike="noStrike" kern="1200" cap="none" spc="0" normalizeH="0" baseline="0" noProof="0" dirty="0" err="1">
                <a:ln>
                  <a:noFill/>
                </a:ln>
                <a:solidFill>
                  <a:srgbClr val="333333"/>
                </a:solidFill>
                <a:effectLst/>
                <a:uLnTx/>
                <a:uFillTx/>
                <a:latin typeface="NovecentowideLightBold"/>
                <a:ea typeface="+mn-ea"/>
                <a:cs typeface="+mn-cs"/>
              </a:rPr>
              <a:t>Balanced</a:t>
            </a:r>
            <a:endParaRPr kumimoji="0" lang="es-VE" sz="1400" b="0" i="0" u="none" strike="noStrike" kern="1200" cap="none" spc="0" normalizeH="0" baseline="0" noProof="0" dirty="0">
              <a:ln>
                <a:noFill/>
              </a:ln>
              <a:solidFill>
                <a:srgbClr val="333333"/>
              </a:solidFill>
              <a:effectLst/>
              <a:uLnTx/>
              <a:uFillTx/>
              <a:latin typeface="NovecentowideLightBold"/>
              <a:ea typeface="+mn-ea"/>
              <a:cs typeface="+mn-cs"/>
            </a:endParaRPr>
          </a:p>
        </p:txBody>
      </p:sp>
      <p:sp>
        <p:nvSpPr>
          <p:cNvPr id="11" name="Rectángulo 10"/>
          <p:cNvSpPr/>
          <p:nvPr/>
        </p:nvSpPr>
        <p:spPr>
          <a:xfrm>
            <a:off x="3058280" y="3863653"/>
            <a:ext cx="1109599" cy="523220"/>
          </a:xfrm>
          <a:prstGeom prst="rect">
            <a:avLst/>
          </a:prstGeom>
        </p:spPr>
        <p:txBody>
          <a:bodyPr wrap="non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s-VE" sz="1400" b="0" i="0" u="none" strike="noStrike" kern="1200" cap="none" spc="0" normalizeH="0" baseline="0" noProof="0" dirty="0" err="1">
                <a:ln>
                  <a:noFill/>
                </a:ln>
                <a:solidFill>
                  <a:srgbClr val="333333"/>
                </a:solidFill>
                <a:effectLst/>
                <a:uLnTx/>
                <a:uFillTx/>
                <a:latin typeface="NovecentowideLightBold"/>
                <a:ea typeface="+mn-ea"/>
                <a:cs typeface="+mn-cs"/>
              </a:rPr>
              <a:t>Double</a:t>
            </a:r>
            <a:endParaRPr kumimoji="0" lang="es-VE" sz="1400" b="0" i="0" u="none" strike="noStrike" kern="1200" cap="none" spc="0" normalizeH="0" baseline="0" noProof="0" dirty="0">
              <a:ln>
                <a:noFill/>
              </a:ln>
              <a:solidFill>
                <a:srgbClr val="333333"/>
              </a:solidFill>
              <a:effectLst/>
              <a:uLnTx/>
              <a:uFillTx/>
              <a:latin typeface="NovecentowideLightBold"/>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s-VE" sz="1400" b="0" i="0" u="none" strike="noStrike" kern="1200" cap="none" spc="0" normalizeH="0" baseline="0" noProof="0" dirty="0">
                <a:ln>
                  <a:noFill/>
                </a:ln>
                <a:solidFill>
                  <a:srgbClr val="333333"/>
                </a:solidFill>
                <a:effectLst/>
                <a:uLnTx/>
                <a:uFillTx/>
                <a:latin typeface="NovecentowideLightBold"/>
                <a:ea typeface="+mn-ea"/>
                <a:cs typeface="+mn-cs"/>
              </a:rPr>
              <a:t> </a:t>
            </a:r>
            <a:r>
              <a:rPr kumimoji="0" lang="es-VE" sz="1400" b="0" i="0" u="none" strike="noStrike" kern="1200" cap="none" spc="0" normalizeH="0" baseline="0" noProof="0" dirty="0" err="1">
                <a:ln>
                  <a:noFill/>
                </a:ln>
                <a:solidFill>
                  <a:srgbClr val="333333"/>
                </a:solidFill>
                <a:effectLst/>
                <a:uLnTx/>
                <a:uFillTx/>
                <a:latin typeface="NovecentowideLightBold"/>
                <a:ea typeface="+mn-ea"/>
                <a:cs typeface="+mn-cs"/>
              </a:rPr>
              <a:t>Horsehead</a:t>
            </a:r>
            <a:endParaRPr kumimoji="0" lang="es-VE" sz="1400" b="0" i="0" u="none" strike="noStrike" kern="1200" cap="none" spc="0" normalizeH="0" baseline="0" noProof="0" dirty="0">
              <a:ln>
                <a:noFill/>
              </a:ln>
              <a:solidFill>
                <a:srgbClr val="333333"/>
              </a:solidFill>
              <a:effectLst/>
              <a:uLnTx/>
              <a:uFillTx/>
              <a:latin typeface="NovecentowideLightBold"/>
              <a:ea typeface="+mn-ea"/>
              <a:cs typeface="+mn-cs"/>
            </a:endParaRPr>
          </a:p>
        </p:txBody>
      </p:sp>
      <p:sp>
        <p:nvSpPr>
          <p:cNvPr id="12" name="Rectángulo 11"/>
          <p:cNvSpPr/>
          <p:nvPr/>
        </p:nvSpPr>
        <p:spPr>
          <a:xfrm>
            <a:off x="1216992" y="3863653"/>
            <a:ext cx="1040670" cy="523220"/>
          </a:xfrm>
          <a:prstGeom prst="rect">
            <a:avLst/>
          </a:prstGeom>
        </p:spPr>
        <p:txBody>
          <a:bodyPr wrap="non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s-VE" sz="1400" b="0" i="0" u="none" strike="noStrike" kern="1200" cap="none" spc="0" normalizeH="0" baseline="0" noProof="0" dirty="0">
                <a:ln>
                  <a:noFill/>
                </a:ln>
                <a:solidFill>
                  <a:srgbClr val="333333"/>
                </a:solidFill>
                <a:effectLst/>
                <a:uLnTx/>
                <a:uFillTx/>
                <a:latin typeface="NovecentowideLightBold"/>
                <a:ea typeface="+mn-ea"/>
                <a:cs typeface="+mn-cs"/>
              </a:rPr>
              <a:t>Motor</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s-VE" sz="1400" b="0" i="0" u="none" strike="noStrike" kern="1200" cap="none" spc="0" normalizeH="0" baseline="0" noProof="0" dirty="0">
                <a:ln>
                  <a:noFill/>
                </a:ln>
                <a:solidFill>
                  <a:srgbClr val="333333"/>
                </a:solidFill>
                <a:effectLst/>
                <a:uLnTx/>
                <a:uFillTx/>
                <a:latin typeface="NovecentowideLightBold"/>
                <a:ea typeface="+mn-ea"/>
                <a:cs typeface="+mn-cs"/>
              </a:rPr>
              <a:t> </a:t>
            </a:r>
            <a:r>
              <a:rPr kumimoji="0" lang="es-VE" sz="1400" b="0" i="0" u="none" strike="noStrike" kern="1200" cap="none" spc="0" normalizeH="0" baseline="0" noProof="0" dirty="0" err="1">
                <a:ln>
                  <a:noFill/>
                </a:ln>
                <a:solidFill>
                  <a:srgbClr val="333333"/>
                </a:solidFill>
                <a:effectLst/>
                <a:uLnTx/>
                <a:uFillTx/>
                <a:latin typeface="NovecentowideLightBold"/>
                <a:ea typeface="+mn-ea"/>
                <a:cs typeface="+mn-cs"/>
              </a:rPr>
              <a:t>Reversing</a:t>
            </a:r>
            <a:endParaRPr kumimoji="0" lang="es-VE" sz="1400" b="0" i="0" u="none" strike="noStrike" kern="1200" cap="none" spc="0" normalizeH="0" baseline="0" noProof="0" dirty="0">
              <a:ln>
                <a:noFill/>
              </a:ln>
              <a:solidFill>
                <a:srgbClr val="333333"/>
              </a:solidFill>
              <a:effectLst/>
              <a:uLnTx/>
              <a:uFillTx/>
              <a:latin typeface="NovecentowideLightBold"/>
              <a:ea typeface="+mn-ea"/>
              <a:cs typeface="+mn-cs"/>
            </a:endParaRPr>
          </a:p>
        </p:txBody>
      </p:sp>
      <p:pic>
        <p:nvPicPr>
          <p:cNvPr id="8" name="Picture 6" descr="Motor+Reversing+Pumping+Unit"/>
          <p:cNvPicPr>
            <a:picLocks noChangeAspect="1" noChangeArrowheads="1"/>
          </p:cNvPicPr>
          <p:nvPr/>
        </p:nvPicPr>
        <p:blipFill rotWithShape="1">
          <a:blip r:embed="rId2">
            <a:extLst>
              <a:ext uri="{28A0092B-C50C-407E-A947-70E740481C1C}">
                <a14:useLocalDpi xmlns:a14="http://schemas.microsoft.com/office/drawing/2010/main" val="0"/>
              </a:ext>
            </a:extLst>
          </a:blip>
          <a:srcRect l="19256" t="-1123" r="18988" b="1123"/>
          <a:stretch/>
        </p:blipFill>
        <p:spPr bwMode="auto">
          <a:xfrm>
            <a:off x="1044350" y="4768539"/>
            <a:ext cx="1385953" cy="1365821"/>
          </a:xfrm>
          <a:prstGeom prst="round2DiagRect">
            <a:avLst>
              <a:gd name="adj1" fmla="val 20930"/>
              <a:gd name="adj2" fmla="val 20930"/>
            </a:avLst>
          </a:prstGeom>
          <a:noFill/>
          <a:extLst>
            <a:ext uri="{909E8E84-426E-40DD-AFC4-6F175D3DCCD1}">
              <a14:hiddenFill xmlns:a14="http://schemas.microsoft.com/office/drawing/2010/main">
                <a:solidFill>
                  <a:srgbClr val="FFFFFF"/>
                </a:solidFill>
              </a14:hiddenFill>
            </a:ext>
          </a:extLst>
        </p:spPr>
      </p:pic>
      <p:pic>
        <p:nvPicPr>
          <p:cNvPr id="13" name="Picture 8" descr="Double-horsehead+Pumping+Un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9397" y="4769242"/>
            <a:ext cx="1365118" cy="1365118"/>
          </a:xfrm>
          <a:prstGeom prst="round2DiagRect">
            <a:avLst>
              <a:gd name="adj1" fmla="val 18342"/>
              <a:gd name="adj2" fmla="val 19537"/>
            </a:avLst>
          </a:prstGeom>
          <a:noFill/>
          <a:extLst>
            <a:ext uri="{909E8E84-426E-40DD-AFC4-6F175D3DCCD1}">
              <a14:hiddenFill xmlns:a14="http://schemas.microsoft.com/office/drawing/2010/main">
                <a:solidFill>
                  <a:srgbClr val="FFFFFF"/>
                </a:solidFill>
              </a14:hiddenFill>
            </a:ext>
          </a:extLst>
        </p:spPr>
      </p:pic>
      <p:pic>
        <p:nvPicPr>
          <p:cNvPr id="14" name="Picture 10" descr="Compound+balanced+Pumping+Unit"/>
          <p:cNvPicPr>
            <a:picLocks noChangeAspect="1" noChangeArrowheads="1"/>
          </p:cNvPicPr>
          <p:nvPr/>
        </p:nvPicPr>
        <p:blipFill rotWithShape="1">
          <a:blip r:embed="rId4">
            <a:extLst>
              <a:ext uri="{28A0092B-C50C-407E-A947-70E740481C1C}">
                <a14:useLocalDpi xmlns:a14="http://schemas.microsoft.com/office/drawing/2010/main" val="0"/>
              </a:ext>
            </a:extLst>
          </a:blip>
          <a:srcRect t="7019" b="5404"/>
          <a:stretch/>
        </p:blipFill>
        <p:spPr bwMode="auto">
          <a:xfrm>
            <a:off x="4743493" y="4729748"/>
            <a:ext cx="1279974" cy="1365118"/>
          </a:xfrm>
          <a:prstGeom prst="round2DiagRect">
            <a:avLst>
              <a:gd name="adj1" fmla="val 20834"/>
              <a:gd name="adj2" fmla="val 22027"/>
            </a:avLst>
          </a:prstGeom>
          <a:noFill/>
          <a:extLst>
            <a:ext uri="{909E8E84-426E-40DD-AFC4-6F175D3DCCD1}">
              <a14:hiddenFill xmlns:a14="http://schemas.microsoft.com/office/drawing/2010/main">
                <a:solidFill>
                  <a:srgbClr val="FFFFFF"/>
                </a:solidFill>
              </a14:hiddenFill>
            </a:ext>
          </a:extLst>
        </p:spPr>
      </p:pic>
      <p:pic>
        <p:nvPicPr>
          <p:cNvPr id="15" name="Picture 12" descr="Beam Pumping Unit"/>
          <p:cNvPicPr>
            <a:picLocks noChangeAspect="1" noChangeArrowheads="1"/>
          </p:cNvPicPr>
          <p:nvPr/>
        </p:nvPicPr>
        <p:blipFill rotWithShape="1">
          <a:blip r:embed="rId5">
            <a:extLst>
              <a:ext uri="{28A0092B-C50C-407E-A947-70E740481C1C}">
                <a14:useLocalDpi xmlns:a14="http://schemas.microsoft.com/office/drawing/2010/main" val="0"/>
              </a:ext>
            </a:extLst>
          </a:blip>
          <a:srcRect t="8141" b="7649"/>
          <a:stretch/>
        </p:blipFill>
        <p:spPr bwMode="auto">
          <a:xfrm>
            <a:off x="6478143" y="4729748"/>
            <a:ext cx="1363662" cy="1365118"/>
          </a:xfrm>
          <a:prstGeom prst="round2DiagRect">
            <a:avLst>
              <a:gd name="adj1" fmla="val 20012"/>
              <a:gd name="adj2" fmla="val 20675"/>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017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88448" y="764718"/>
            <a:ext cx="2767104" cy="647741"/>
          </a:xfr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rtlCol="0" anchor="ctr">
            <a:spAutoFit/>
          </a:bodyPr>
          <a:lstStyle/>
          <a:p>
            <a:pPr algn="ctr"/>
            <a:r>
              <a:rPr lang="es-VE" sz="4000" dirty="0" err="1">
                <a:solidFill>
                  <a:srgbClr val="190800"/>
                </a:solidFill>
                <a:latin typeface="Baskerville Old Face" panose="02020602080505020303" pitchFamily="18" charset="0"/>
                <a:ea typeface="+mn-ea"/>
                <a:cs typeface="Arial" charset="0"/>
              </a:rPr>
              <a:t>Sucker</a:t>
            </a:r>
            <a:r>
              <a:rPr lang="es-VE" sz="4000" dirty="0">
                <a:solidFill>
                  <a:srgbClr val="190800"/>
                </a:solidFill>
                <a:latin typeface="Baskerville Old Face" panose="02020602080505020303" pitchFamily="18" charset="0"/>
                <a:ea typeface="+mn-ea"/>
                <a:cs typeface="Arial" charset="0"/>
              </a:rPr>
              <a:t> </a:t>
            </a:r>
            <a:r>
              <a:rPr lang="es-VE" sz="4000" dirty="0" err="1">
                <a:solidFill>
                  <a:srgbClr val="190800"/>
                </a:solidFill>
                <a:latin typeface="Baskerville Old Face" panose="02020602080505020303" pitchFamily="18" charset="0"/>
                <a:ea typeface="+mn-ea"/>
                <a:cs typeface="Arial" charset="0"/>
              </a:rPr>
              <a:t>Rods</a:t>
            </a:r>
            <a:endParaRPr lang="es-VE" sz="4000" dirty="0">
              <a:solidFill>
                <a:srgbClr val="190800"/>
              </a:solidFill>
              <a:latin typeface="Baskerville Old Face" panose="02020602080505020303" pitchFamily="18" charset="0"/>
              <a:ea typeface="+mn-ea"/>
              <a:cs typeface="Arial" charset="0"/>
            </a:endParaRPr>
          </a:p>
        </p:txBody>
      </p:sp>
      <p:sp>
        <p:nvSpPr>
          <p:cNvPr id="3" name="Rectángulo 2"/>
          <p:cNvSpPr/>
          <p:nvPr/>
        </p:nvSpPr>
        <p:spPr>
          <a:xfrm>
            <a:off x="971565" y="1564149"/>
            <a:ext cx="7200870" cy="120032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90800"/>
                </a:solidFill>
                <a:effectLst/>
                <a:uLnTx/>
                <a:uFillTx/>
                <a:latin typeface="Calibri" panose="020F0502020204030204"/>
                <a:ea typeface="+mn-ea"/>
                <a:cs typeface="+mn-cs"/>
              </a:rPr>
              <a:t>Solid type for use in PCP, in different kinds of wells with sand, gas and high viscosity, with diameters ranging from 1, 1-1 / 2, 1-1 / 4 inch, lengths up to 25 feet, manufactured under the API standards.</a:t>
            </a:r>
            <a:endParaRPr kumimoji="0" lang="es-VE" sz="1600" b="0" i="0" u="none" strike="noStrike" kern="1200" cap="none" spc="0" normalizeH="0" baseline="0" noProof="0" dirty="0">
              <a:ln>
                <a:noFill/>
              </a:ln>
              <a:solidFill>
                <a:srgbClr val="190800"/>
              </a:solidFill>
              <a:effectLst/>
              <a:uLnTx/>
              <a:uFillTx/>
              <a:latin typeface="Calibri" panose="020F0502020204030204"/>
              <a:ea typeface="+mn-ea"/>
              <a:cs typeface="+mn-cs"/>
            </a:endParaRPr>
          </a:p>
        </p:txBody>
      </p:sp>
      <p:pic>
        <p:nvPicPr>
          <p:cNvPr id="4" name="Picture 2" descr="Hollow Sucker Ro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0900" y="4533900"/>
            <a:ext cx="1804432" cy="148222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Picture 4" descr="Solid Sucker R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3437" y="4533900"/>
            <a:ext cx="1806269" cy="148222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descr="Specil Sucker Rod Pumps"/>
          <p:cNvPicPr>
            <a:picLocks noChangeAspect="1" noChangeArrowheads="1"/>
          </p:cNvPicPr>
          <p:nvPr/>
        </p:nvPicPr>
        <p:blipFill rotWithShape="1">
          <a:blip r:embed="rId4">
            <a:extLst>
              <a:ext uri="{28A0092B-C50C-407E-A947-70E740481C1C}">
                <a14:useLocalDpi xmlns:a14="http://schemas.microsoft.com/office/drawing/2010/main" val="0"/>
              </a:ext>
            </a:extLst>
          </a:blip>
          <a:srcRect t="11396" b="2577"/>
          <a:stretch/>
        </p:blipFill>
        <p:spPr bwMode="auto">
          <a:xfrm>
            <a:off x="6629400" y="2916168"/>
            <a:ext cx="1892016" cy="15000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239" y="2916168"/>
            <a:ext cx="2084005" cy="1525789"/>
          </a:xfrm>
          <a:prstGeom prst="rect">
            <a:avLst/>
          </a:prstGeom>
        </p:spPr>
      </p:pic>
      <p:sp>
        <p:nvSpPr>
          <p:cNvPr id="9" name="Rectángulo 8"/>
          <p:cNvSpPr/>
          <p:nvPr/>
        </p:nvSpPr>
        <p:spPr>
          <a:xfrm>
            <a:off x="472173" y="4533900"/>
            <a:ext cx="2036135" cy="307777"/>
          </a:xfrm>
          <a:prstGeom prst="rect">
            <a:avLst/>
          </a:prstGeom>
        </p:spPr>
        <p:txBody>
          <a:bodyPr wrap="non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333333"/>
                </a:solidFill>
                <a:effectLst/>
                <a:uLnTx/>
                <a:uFillTx/>
                <a:latin typeface="NovecentowideLightBold"/>
                <a:ea typeface="+mn-ea"/>
                <a:cs typeface="+mn-cs"/>
              </a:rPr>
              <a:t>Contnuous</a:t>
            </a:r>
            <a:r>
              <a:rPr kumimoji="0" lang="en-US" sz="1400" b="0" i="0" u="none" strike="noStrike" kern="1200" cap="none" spc="0" normalizeH="0" baseline="0" noProof="0" dirty="0">
                <a:ln>
                  <a:noFill/>
                </a:ln>
                <a:solidFill>
                  <a:srgbClr val="333333"/>
                </a:solidFill>
                <a:effectLst/>
                <a:uLnTx/>
                <a:uFillTx/>
                <a:latin typeface="NovecentowideLightBold"/>
                <a:ea typeface="+mn-ea"/>
                <a:cs typeface="+mn-cs"/>
              </a:rPr>
              <a:t> Sucker Rod</a:t>
            </a:r>
            <a:endParaRPr kumimoji="0" lang="es-VE" sz="1400" b="0" i="0" u="none" strike="noStrike" kern="1200" cap="none" spc="0" normalizeH="0" baseline="0" noProof="0" dirty="0">
              <a:ln>
                <a:noFill/>
              </a:ln>
              <a:solidFill>
                <a:srgbClr val="333333"/>
              </a:solidFill>
              <a:effectLst/>
              <a:uLnTx/>
              <a:uFillTx/>
              <a:latin typeface="NovecentowideLightBold"/>
              <a:ea typeface="+mn-ea"/>
              <a:cs typeface="+mn-cs"/>
            </a:endParaRPr>
          </a:p>
        </p:txBody>
      </p:sp>
      <p:sp>
        <p:nvSpPr>
          <p:cNvPr id="10" name="Rectángulo 9"/>
          <p:cNvSpPr/>
          <p:nvPr/>
        </p:nvSpPr>
        <p:spPr>
          <a:xfrm>
            <a:off x="2811740" y="6016120"/>
            <a:ext cx="1569661" cy="307777"/>
          </a:xfrm>
          <a:prstGeom prst="rect">
            <a:avLst/>
          </a:prstGeom>
        </p:spPr>
        <p:txBody>
          <a:bodyPr wrap="non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NovecentowideLightBold"/>
                <a:ea typeface="+mn-ea"/>
                <a:cs typeface="+mn-cs"/>
              </a:rPr>
              <a:t>Solid Sucker Rod</a:t>
            </a:r>
            <a:endParaRPr kumimoji="0" lang="es-VE" sz="1400" b="0" i="0" u="none" strike="noStrike" kern="1200" cap="none" spc="0" normalizeH="0" baseline="0" noProof="0" dirty="0">
              <a:ln>
                <a:noFill/>
              </a:ln>
              <a:solidFill>
                <a:srgbClr val="333333"/>
              </a:solidFill>
              <a:effectLst/>
              <a:uLnTx/>
              <a:uFillTx/>
              <a:latin typeface="NovecentowideLightBold"/>
              <a:ea typeface="+mn-ea"/>
              <a:cs typeface="+mn-cs"/>
            </a:endParaRPr>
          </a:p>
        </p:txBody>
      </p:sp>
      <p:sp>
        <p:nvSpPr>
          <p:cNvPr id="11" name="Rectángulo 10"/>
          <p:cNvSpPr/>
          <p:nvPr/>
        </p:nvSpPr>
        <p:spPr>
          <a:xfrm>
            <a:off x="4708555" y="6016119"/>
            <a:ext cx="1709122" cy="307777"/>
          </a:xfrm>
          <a:prstGeom prst="rect">
            <a:avLst/>
          </a:prstGeom>
        </p:spPr>
        <p:txBody>
          <a:bodyPr wrap="non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NovecentowideLightBold"/>
                <a:ea typeface="+mn-ea"/>
                <a:cs typeface="+mn-cs"/>
              </a:rPr>
              <a:t>Hollow Sucker Rod</a:t>
            </a:r>
            <a:endParaRPr kumimoji="0" lang="es-VE" sz="1400" b="0" i="0" u="none" strike="noStrike" kern="1200" cap="none" spc="0" normalizeH="0" baseline="0" noProof="0" dirty="0">
              <a:ln>
                <a:noFill/>
              </a:ln>
              <a:solidFill>
                <a:srgbClr val="333333"/>
              </a:solidFill>
              <a:effectLst/>
              <a:uLnTx/>
              <a:uFillTx/>
              <a:latin typeface="NovecentowideLightBold"/>
              <a:ea typeface="+mn-ea"/>
              <a:cs typeface="+mn-cs"/>
            </a:endParaRPr>
          </a:p>
        </p:txBody>
      </p:sp>
      <p:sp>
        <p:nvSpPr>
          <p:cNvPr id="12" name="Rectángulo 11"/>
          <p:cNvSpPr/>
          <p:nvPr/>
        </p:nvSpPr>
        <p:spPr>
          <a:xfrm>
            <a:off x="6696000" y="4533899"/>
            <a:ext cx="1758816" cy="307777"/>
          </a:xfrm>
          <a:prstGeom prst="rect">
            <a:avLst/>
          </a:prstGeom>
        </p:spPr>
        <p:txBody>
          <a:bodyPr wrap="non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NovecentowideLightBold"/>
                <a:ea typeface="+mn-ea"/>
                <a:cs typeface="+mn-cs"/>
              </a:rPr>
              <a:t>Special Sucker Rod</a:t>
            </a:r>
            <a:endParaRPr kumimoji="0" lang="es-VE" sz="1400" b="0" i="0" u="none" strike="noStrike" kern="1200" cap="none" spc="0" normalizeH="0" baseline="0" noProof="0" dirty="0">
              <a:ln>
                <a:noFill/>
              </a:ln>
              <a:solidFill>
                <a:srgbClr val="333333"/>
              </a:solidFill>
              <a:effectLst/>
              <a:uLnTx/>
              <a:uFillTx/>
              <a:latin typeface="NovecentowideLightBold"/>
              <a:ea typeface="+mn-ea"/>
              <a:cs typeface="+mn-cs"/>
            </a:endParaRPr>
          </a:p>
        </p:txBody>
      </p:sp>
    </p:spTree>
    <p:extLst>
      <p:ext uri="{BB962C8B-B14F-4D97-AF65-F5344CB8AC3E}">
        <p14:creationId xmlns:p14="http://schemas.microsoft.com/office/powerpoint/2010/main" val="3454557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43755" y="704037"/>
            <a:ext cx="2656497" cy="647741"/>
          </a:xfr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rtlCol="0" anchor="ctr">
            <a:spAutoFit/>
          </a:bodyPr>
          <a:lstStyle/>
          <a:p>
            <a:pPr algn="ctr"/>
            <a:r>
              <a:rPr lang="es-VE" sz="4000" dirty="0" err="1">
                <a:solidFill>
                  <a:srgbClr val="190800"/>
                </a:solidFill>
                <a:latin typeface="Baskerville Old Face" panose="02020602080505020303" pitchFamily="18" charset="0"/>
                <a:ea typeface="+mn-ea"/>
                <a:cs typeface="Arial" charset="0"/>
              </a:rPr>
              <a:t>Slotted</a:t>
            </a:r>
            <a:r>
              <a:rPr lang="es-VE" sz="4000" dirty="0">
                <a:solidFill>
                  <a:srgbClr val="190800"/>
                </a:solidFill>
                <a:latin typeface="Baskerville Old Face" panose="02020602080505020303" pitchFamily="18" charset="0"/>
                <a:ea typeface="+mn-ea"/>
                <a:cs typeface="Arial" charset="0"/>
              </a:rPr>
              <a:t> Pipe</a:t>
            </a:r>
          </a:p>
        </p:txBody>
      </p:sp>
      <p:sp>
        <p:nvSpPr>
          <p:cNvPr id="3" name="Rectángulo 2"/>
          <p:cNvSpPr/>
          <p:nvPr/>
        </p:nvSpPr>
        <p:spPr>
          <a:xfrm>
            <a:off x="843901" y="1653010"/>
            <a:ext cx="7456203" cy="133882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0800"/>
                </a:solidFill>
                <a:effectLst/>
                <a:uLnTx/>
                <a:uFillTx/>
                <a:latin typeface="Calibri" panose="020F0502020204030204"/>
                <a:ea typeface="+mn-ea"/>
                <a:cs typeface="+mn-cs"/>
              </a:rPr>
              <a:t>The slotted of the tubes is properly designed with prior knowledge of the physical properties of the materials to be controlled, it allows a choice of special completion techniques that improve productivity.</a:t>
            </a:r>
            <a:endParaRPr kumimoji="0" lang="es-VE" sz="1800" b="0" i="0" u="none" strike="noStrike" kern="1200" cap="none" spc="0" normalizeH="0" baseline="0" noProof="0" dirty="0">
              <a:ln>
                <a:noFill/>
              </a:ln>
              <a:solidFill>
                <a:srgbClr val="190800"/>
              </a:solidFill>
              <a:effectLst/>
              <a:uLnTx/>
              <a:uFillTx/>
              <a:latin typeface="Calibri" panose="020F0502020204030204"/>
              <a:ea typeface="+mn-ea"/>
              <a:cs typeface="+mn-cs"/>
            </a:endParaRPr>
          </a:p>
        </p:txBody>
      </p:sp>
      <p:grpSp>
        <p:nvGrpSpPr>
          <p:cNvPr id="4" name="Grupo 3"/>
          <p:cNvGrpSpPr/>
          <p:nvPr/>
        </p:nvGrpSpPr>
        <p:grpSpPr>
          <a:xfrm>
            <a:off x="2733677" y="3293070"/>
            <a:ext cx="3676650" cy="2933769"/>
            <a:chOff x="1551710" y="2505880"/>
            <a:chExt cx="3676650" cy="2933769"/>
          </a:xfrm>
        </p:grpSpPr>
        <p:pic>
          <p:nvPicPr>
            <p:cNvPr id="5" name="Picture 2" descr="http://www.tietca.com/files/images_prod/0201_ranurado.jp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4789"/>
            <a:stretch/>
          </p:blipFill>
          <p:spPr bwMode="auto">
            <a:xfrm>
              <a:off x="1551710" y="3158951"/>
              <a:ext cx="3676650" cy="2280698"/>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p:cNvSpPr/>
            <p:nvPr/>
          </p:nvSpPr>
          <p:spPr>
            <a:xfrm>
              <a:off x="1827823" y="2505880"/>
              <a:ext cx="418704"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1</a:t>
              </a:r>
            </a:p>
          </p:txBody>
        </p:sp>
        <p:sp>
          <p:nvSpPr>
            <p:cNvPr id="7" name="Rectángulo 6"/>
            <p:cNvSpPr/>
            <p:nvPr/>
          </p:nvSpPr>
          <p:spPr>
            <a:xfrm>
              <a:off x="3180683" y="2505880"/>
              <a:ext cx="418704"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2</a:t>
              </a:r>
            </a:p>
          </p:txBody>
        </p:sp>
        <p:sp>
          <p:nvSpPr>
            <p:cNvPr id="8" name="Rectángulo 7"/>
            <p:cNvSpPr/>
            <p:nvPr/>
          </p:nvSpPr>
          <p:spPr>
            <a:xfrm>
              <a:off x="4324191" y="2512620"/>
              <a:ext cx="418704"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3</a:t>
              </a:r>
            </a:p>
          </p:txBody>
        </p:sp>
      </p:grpSp>
    </p:spTree>
    <p:extLst>
      <p:ext uri="{BB962C8B-B14F-4D97-AF65-F5344CB8AC3E}">
        <p14:creationId xmlns:p14="http://schemas.microsoft.com/office/powerpoint/2010/main" val="395158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599912" y="1212548"/>
            <a:ext cx="7972631" cy="78534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100" normalizeH="0" baseline="0" noProof="0" dirty="0">
                <a:ln>
                  <a:noFill/>
                </a:ln>
                <a:solidFill>
                  <a:srgbClr val="190800"/>
                </a:solidFill>
                <a:effectLst/>
                <a:uLnTx/>
                <a:uFillTx/>
                <a:latin typeface="Arial" panose="020B0604020202020204" pitchFamily="34" charset="0"/>
                <a:ea typeface="+mn-ea"/>
                <a:cs typeface="Arial" panose="020B0604020202020204" pitchFamily="34" charset="0"/>
              </a:rPr>
              <a:t>Working Pressure: 2,000 psi at 20,000 psi, Resistant to Corrosion by H2S and CO2, Temp -46 ° C to 121 ° C, Material Quality </a:t>
            </a:r>
            <a:r>
              <a:rPr kumimoji="0" lang="es-VE" sz="1600" b="0" i="0" u="none" strike="noStrike" kern="1200" cap="none" spc="-100" normalizeH="0" baseline="0" noProof="0" dirty="0">
                <a:ln>
                  <a:noFill/>
                </a:ln>
                <a:solidFill>
                  <a:srgbClr val="190800"/>
                </a:solidFill>
                <a:effectLst/>
                <a:uLnTx/>
                <a:uFillTx/>
                <a:latin typeface="Arial" panose="020B0604020202020204" pitchFamily="34" charset="0"/>
                <a:ea typeface="+mn-ea"/>
                <a:cs typeface="Arial" panose="020B0604020202020204" pitchFamily="34" charset="0"/>
              </a:rPr>
              <a:t>AA, BB, CC, DD, EE, FF, HH PSL, PSL1 a 4, PR, PR1 a 2.</a:t>
            </a:r>
          </a:p>
        </p:txBody>
      </p:sp>
      <p:sp>
        <p:nvSpPr>
          <p:cNvPr id="4" name="Título 1"/>
          <p:cNvSpPr txBox="1">
            <a:spLocks/>
          </p:cNvSpPr>
          <p:nvPr/>
        </p:nvSpPr>
        <p:spPr>
          <a:xfrm>
            <a:off x="495802" y="2506124"/>
            <a:ext cx="1741182" cy="36933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VE" sz="2000" b="0" i="0" u="none" strike="noStrike" kern="1200" cap="none" spc="0" normalizeH="0" baseline="0" noProof="0" dirty="0">
                <a:ln w="0"/>
                <a:solidFill>
                  <a:srgbClr val="190800"/>
                </a:solidFill>
                <a:effectLst>
                  <a:outerShdw blurRad="38100" dist="19050" dir="2700000" algn="tl" rotWithShape="0">
                    <a:prstClr val="black">
                      <a:alpha val="40000"/>
                    </a:prstClr>
                  </a:outerShdw>
                </a:effectLst>
                <a:uLnTx/>
                <a:uFillTx/>
                <a:latin typeface="Arial" pitchFamily="34" charset="0"/>
                <a:ea typeface="+mj-ea"/>
                <a:cs typeface="Arial" pitchFamily="34" charset="0"/>
              </a:rPr>
              <a:t>Convencional</a:t>
            </a:r>
          </a:p>
        </p:txBody>
      </p:sp>
      <p:sp>
        <p:nvSpPr>
          <p:cNvPr id="7" name="Título 1"/>
          <p:cNvSpPr txBox="1">
            <a:spLocks/>
          </p:cNvSpPr>
          <p:nvPr/>
        </p:nvSpPr>
        <p:spPr>
          <a:xfrm>
            <a:off x="2544641" y="4369304"/>
            <a:ext cx="1069524" cy="36933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VE" sz="2000" b="0" i="0" u="none" strike="noStrike" kern="1200" cap="none" spc="0" normalizeH="0" baseline="0" noProof="0" dirty="0" err="1">
                <a:ln w="0"/>
                <a:solidFill>
                  <a:srgbClr val="190800"/>
                </a:solidFill>
                <a:effectLst/>
                <a:uLnTx/>
                <a:uFillTx/>
                <a:latin typeface="Arial" pitchFamily="34" charset="0"/>
                <a:ea typeface="+mj-ea"/>
                <a:cs typeface="Arial" pitchFamily="34" charset="0"/>
              </a:rPr>
              <a:t>Multiple</a:t>
            </a:r>
            <a:endParaRPr kumimoji="0" lang="es-VE" sz="2000" b="0" i="0" u="none" strike="noStrike" kern="1200" cap="none" spc="0" normalizeH="0" baseline="0" noProof="0" dirty="0">
              <a:ln w="0"/>
              <a:solidFill>
                <a:srgbClr val="190800"/>
              </a:solidFill>
              <a:effectLst/>
              <a:uLnTx/>
              <a:uFillTx/>
              <a:latin typeface="Arial" pitchFamily="34" charset="0"/>
              <a:ea typeface="+mj-ea"/>
              <a:cs typeface="Arial" pitchFamily="34" charset="0"/>
            </a:endParaRPr>
          </a:p>
        </p:txBody>
      </p:sp>
      <p:sp>
        <p:nvSpPr>
          <p:cNvPr id="9" name="Título 1"/>
          <p:cNvSpPr txBox="1">
            <a:spLocks/>
          </p:cNvSpPr>
          <p:nvPr/>
        </p:nvSpPr>
        <p:spPr>
          <a:xfrm>
            <a:off x="4294127" y="2506124"/>
            <a:ext cx="984565" cy="36933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VE" sz="2000" b="0" i="0" u="none" strike="noStrike" kern="1200" cap="none" spc="0" normalizeH="0" baseline="0" noProof="0" dirty="0" err="1">
                <a:ln w="0"/>
                <a:solidFill>
                  <a:srgbClr val="190800"/>
                </a:solidFill>
                <a:effectLst/>
                <a:uLnTx/>
                <a:uFillTx/>
                <a:latin typeface="Arial" pitchFamily="34" charset="0"/>
                <a:ea typeface="+mj-ea"/>
                <a:cs typeface="Arial" pitchFamily="34" charset="0"/>
              </a:rPr>
              <a:t>Duplex</a:t>
            </a:r>
            <a:endParaRPr kumimoji="0" lang="es-VE" sz="2000" b="0" i="0" u="none" strike="noStrike" kern="1200" cap="none" spc="0" normalizeH="0" baseline="0" noProof="0" dirty="0">
              <a:ln w="0"/>
              <a:solidFill>
                <a:srgbClr val="190800"/>
              </a:solidFill>
              <a:effectLst/>
              <a:uLnTx/>
              <a:uFillTx/>
              <a:latin typeface="Arial" pitchFamily="34" charset="0"/>
              <a:ea typeface="+mj-ea"/>
              <a:cs typeface="Arial" pitchFamily="34" charset="0"/>
            </a:endParaRPr>
          </a:p>
        </p:txBody>
      </p:sp>
      <p:sp>
        <p:nvSpPr>
          <p:cNvPr id="10" name="Título 1"/>
          <p:cNvSpPr txBox="1">
            <a:spLocks/>
          </p:cNvSpPr>
          <p:nvPr/>
        </p:nvSpPr>
        <p:spPr>
          <a:xfrm>
            <a:off x="7295878" y="2506124"/>
            <a:ext cx="984565" cy="36933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VE" sz="2000" b="0" i="0" u="none" strike="noStrike" kern="1200" cap="none" spc="0" normalizeH="0" baseline="0" noProof="0" dirty="0" err="1">
                <a:ln w="0"/>
                <a:solidFill>
                  <a:srgbClr val="190800"/>
                </a:solidFill>
                <a:effectLst/>
                <a:uLnTx/>
                <a:uFillTx/>
                <a:latin typeface="Arial" pitchFamily="34" charset="0"/>
                <a:ea typeface="+mj-ea"/>
                <a:cs typeface="Arial" pitchFamily="34" charset="0"/>
              </a:rPr>
              <a:t>Casing</a:t>
            </a:r>
            <a:endParaRPr kumimoji="0" lang="es-VE" sz="2000" b="0" i="0" u="none" strike="noStrike" kern="1200" cap="none" spc="0" normalizeH="0" baseline="0" noProof="0" dirty="0">
              <a:ln w="0"/>
              <a:solidFill>
                <a:srgbClr val="190800"/>
              </a:solidFill>
              <a:effectLst/>
              <a:uLnTx/>
              <a:uFillTx/>
              <a:latin typeface="Arial" pitchFamily="34" charset="0"/>
              <a:ea typeface="+mj-ea"/>
              <a:cs typeface="Arial" pitchFamily="34" charset="0"/>
            </a:endParaRPr>
          </a:p>
        </p:txBody>
      </p:sp>
      <p:sp>
        <p:nvSpPr>
          <p:cNvPr id="12" name="Título 1"/>
          <p:cNvSpPr txBox="1">
            <a:spLocks/>
          </p:cNvSpPr>
          <p:nvPr/>
        </p:nvSpPr>
        <p:spPr>
          <a:xfrm>
            <a:off x="5940655" y="4369304"/>
            <a:ext cx="808426" cy="36933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VE" sz="2000" b="0" i="0" u="none" strike="noStrike" kern="1200" cap="none" spc="0" normalizeH="0" baseline="0" noProof="0" dirty="0" err="1">
                <a:ln w="0"/>
                <a:solidFill>
                  <a:srgbClr val="190800"/>
                </a:solidFill>
                <a:effectLst/>
                <a:uLnTx/>
                <a:uFillTx/>
                <a:latin typeface="Arial" pitchFamily="34" charset="0"/>
                <a:ea typeface="+mj-ea"/>
                <a:cs typeface="Arial" pitchFamily="34" charset="0"/>
              </a:rPr>
              <a:t>Valve</a:t>
            </a:r>
            <a:endParaRPr kumimoji="0" lang="es-VE" sz="2000" b="0" i="0" u="none" strike="noStrike" kern="1200" cap="none" spc="0" normalizeH="0" baseline="0" noProof="0" dirty="0">
              <a:ln w="0"/>
              <a:solidFill>
                <a:srgbClr val="190800"/>
              </a:solidFill>
              <a:effectLst/>
              <a:uLnTx/>
              <a:uFillTx/>
              <a:latin typeface="Arial" pitchFamily="34" charset="0"/>
              <a:ea typeface="+mj-ea"/>
              <a:cs typeface="Arial" pitchFamily="34" charset="0"/>
            </a:endParaRPr>
          </a:p>
        </p:txBody>
      </p:sp>
      <p:sp>
        <p:nvSpPr>
          <p:cNvPr id="13" name="Título 1"/>
          <p:cNvSpPr>
            <a:spLocks noGrp="1"/>
          </p:cNvSpPr>
          <p:nvPr>
            <p:ph type="title"/>
          </p:nvPr>
        </p:nvSpPr>
        <p:spPr>
          <a:xfrm>
            <a:off x="3240546" y="575234"/>
            <a:ext cx="2662909" cy="647741"/>
          </a:xfr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rtlCol="0" anchor="ctr">
            <a:spAutoFit/>
          </a:bodyPr>
          <a:lstStyle/>
          <a:p>
            <a:pPr algn="ctr"/>
            <a:r>
              <a:rPr lang="es-VE" sz="4000" dirty="0">
                <a:solidFill>
                  <a:srgbClr val="190800"/>
                </a:solidFill>
                <a:latin typeface="Baskerville Old Face" panose="02020602080505020303" pitchFamily="18" charset="0"/>
                <a:ea typeface="+mn-ea"/>
                <a:cs typeface="Arial" charset="0"/>
              </a:rPr>
              <a:t>X-Mas </a:t>
            </a:r>
            <a:r>
              <a:rPr lang="es-VE" sz="4000" dirty="0" err="1">
                <a:solidFill>
                  <a:srgbClr val="190800"/>
                </a:solidFill>
                <a:latin typeface="Baskerville Old Face" panose="02020602080505020303" pitchFamily="18" charset="0"/>
                <a:ea typeface="+mn-ea"/>
                <a:cs typeface="Arial" charset="0"/>
              </a:rPr>
              <a:t>Tree</a:t>
            </a:r>
            <a:endParaRPr lang="es-VE" sz="4000" dirty="0">
              <a:solidFill>
                <a:srgbClr val="190800"/>
              </a:solidFill>
              <a:latin typeface="Baskerville Old Face" panose="02020602080505020303" pitchFamily="18" charset="0"/>
              <a:ea typeface="+mn-ea"/>
              <a:cs typeface="Arial" charset="0"/>
            </a:endParaRPr>
          </a:p>
        </p:txBody>
      </p:sp>
      <p:pic>
        <p:nvPicPr>
          <p:cNvPr id="11" name="Picture 4" descr="http://www.ht-petroleum.com/UploadFiles/LtPro2009615127955213.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519" y="2825160"/>
            <a:ext cx="1817747" cy="19098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ttp://www.ht-petroleum.com/UploadFiles/LtPro20096151502771292.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1095" y="4553970"/>
            <a:ext cx="2243032" cy="195977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http://www.ht-petroleum.com/UploadFiles/LtPro20096151494813192.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89385" y="2823084"/>
            <a:ext cx="1994048" cy="19119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http://www.ht-petroleum.com/UploadFiles/LtPro20096152133687287.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58959" y="4735024"/>
            <a:ext cx="1836919" cy="18295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www.ht-petroleum.com/UploadFiles/LtPro20096151435527088.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72928" y="2875456"/>
            <a:ext cx="1630464" cy="1312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6415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17779" y="1259235"/>
            <a:ext cx="3908442" cy="647741"/>
          </a:xfr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rtlCol="0" anchor="ctr">
            <a:spAutoFit/>
          </a:bodyPr>
          <a:lstStyle/>
          <a:p>
            <a:pPr algn="ctr"/>
            <a:r>
              <a:rPr lang="es-VE" sz="4000" dirty="0" err="1">
                <a:solidFill>
                  <a:srgbClr val="190800"/>
                </a:solidFill>
                <a:latin typeface="Baskerville Old Face" panose="02020602080505020303" pitchFamily="18" charset="0"/>
                <a:ea typeface="+mn-ea"/>
                <a:cs typeface="Arial" charset="0"/>
              </a:rPr>
              <a:t>Production</a:t>
            </a:r>
            <a:r>
              <a:rPr lang="es-VE" sz="4000" dirty="0">
                <a:solidFill>
                  <a:srgbClr val="190800"/>
                </a:solidFill>
                <a:latin typeface="Baskerville Old Face" panose="02020602080505020303" pitchFamily="18" charset="0"/>
                <a:ea typeface="+mn-ea"/>
                <a:cs typeface="Arial" charset="0"/>
              </a:rPr>
              <a:t> </a:t>
            </a:r>
            <a:r>
              <a:rPr lang="es-VE" sz="4000" dirty="0" err="1">
                <a:solidFill>
                  <a:srgbClr val="190800"/>
                </a:solidFill>
                <a:latin typeface="Baskerville Old Face" panose="02020602080505020303" pitchFamily="18" charset="0"/>
                <a:ea typeface="+mn-ea"/>
                <a:cs typeface="Arial" charset="0"/>
              </a:rPr>
              <a:t>Heads</a:t>
            </a:r>
            <a:endParaRPr lang="es-VE" sz="4000" dirty="0">
              <a:solidFill>
                <a:srgbClr val="190800"/>
              </a:solidFill>
              <a:latin typeface="Baskerville Old Face" panose="02020602080505020303" pitchFamily="18" charset="0"/>
              <a:ea typeface="+mn-ea"/>
              <a:cs typeface="Arial" charset="0"/>
            </a:endParaRPr>
          </a:p>
        </p:txBody>
      </p:sp>
      <p:sp>
        <p:nvSpPr>
          <p:cNvPr id="4" name="Título 1"/>
          <p:cNvSpPr txBox="1">
            <a:spLocks/>
          </p:cNvSpPr>
          <p:nvPr/>
        </p:nvSpPr>
        <p:spPr>
          <a:xfrm>
            <a:off x="6464076" y="5375409"/>
            <a:ext cx="1367682" cy="535531"/>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VE" sz="1600" b="0" i="0" u="none" strike="noStrike" kern="1200" cap="none" spc="0" normalizeH="0" baseline="0" noProof="0" dirty="0">
                <a:ln w="0"/>
                <a:solidFill>
                  <a:prstClr val="black"/>
                </a:solidFill>
                <a:effectLst/>
                <a:uLnTx/>
                <a:uFillTx/>
                <a:latin typeface="Arial" pitchFamily="34" charset="0"/>
                <a:ea typeface="+mj-ea"/>
                <a:cs typeface="Arial" pitchFamily="34" charset="0"/>
              </a:rPr>
              <a:t>Sección A /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VE" sz="1600" b="0" i="0" u="none" strike="noStrike" kern="1200" cap="none" spc="0" normalizeH="0" baseline="0" noProof="0" dirty="0" err="1">
                <a:ln w="0"/>
                <a:solidFill>
                  <a:prstClr val="black"/>
                </a:solidFill>
                <a:effectLst/>
                <a:uLnTx/>
                <a:uFillTx/>
                <a:latin typeface="Arial" pitchFamily="34" charset="0"/>
                <a:ea typeface="+mj-ea"/>
                <a:cs typeface="Arial" pitchFamily="34" charset="0"/>
              </a:rPr>
              <a:t>Casing</a:t>
            </a:r>
            <a:r>
              <a:rPr kumimoji="0" lang="es-VE" sz="1600" b="0" i="0" u="none" strike="noStrike" kern="1200" cap="none" spc="0" normalizeH="0" baseline="0" noProof="0" dirty="0">
                <a:ln w="0"/>
                <a:solidFill>
                  <a:prstClr val="black"/>
                </a:solidFill>
                <a:effectLst/>
                <a:uLnTx/>
                <a:uFillTx/>
                <a:latin typeface="Arial" pitchFamily="34" charset="0"/>
                <a:ea typeface="+mj-ea"/>
                <a:cs typeface="Arial" pitchFamily="34" charset="0"/>
              </a:rPr>
              <a:t> Head</a:t>
            </a:r>
          </a:p>
        </p:txBody>
      </p:sp>
      <p:sp>
        <p:nvSpPr>
          <p:cNvPr id="6" name="Título 1"/>
          <p:cNvSpPr txBox="1">
            <a:spLocks/>
          </p:cNvSpPr>
          <p:nvPr/>
        </p:nvSpPr>
        <p:spPr>
          <a:xfrm>
            <a:off x="3989574" y="5413837"/>
            <a:ext cx="1550425" cy="535531"/>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VE" sz="1600" b="0" i="0" u="none" strike="noStrike" kern="1200" cap="none" spc="0" normalizeH="0" baseline="0" noProof="0" dirty="0">
                <a:ln w="0"/>
                <a:solidFill>
                  <a:prstClr val="black"/>
                </a:solidFill>
                <a:effectLst/>
                <a:uLnTx/>
                <a:uFillTx/>
                <a:latin typeface="Arial" pitchFamily="34" charset="0"/>
                <a:ea typeface="+mj-ea"/>
                <a:cs typeface="Arial" pitchFamily="34" charset="0"/>
              </a:rPr>
              <a:t>Sección B/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VE" sz="1600" b="0" i="0" u="none" strike="noStrike" kern="1200" cap="none" spc="0" normalizeH="0" baseline="0" noProof="0" dirty="0" err="1">
                <a:ln w="0"/>
                <a:solidFill>
                  <a:prstClr val="black"/>
                </a:solidFill>
                <a:effectLst/>
                <a:uLnTx/>
                <a:uFillTx/>
                <a:latin typeface="Arial" pitchFamily="34" charset="0"/>
                <a:ea typeface="+mj-ea"/>
                <a:cs typeface="Arial" pitchFamily="34" charset="0"/>
              </a:rPr>
              <a:t>Casing</a:t>
            </a:r>
            <a:r>
              <a:rPr kumimoji="0" lang="es-VE" sz="1600" b="0" i="0" u="none" strike="noStrike" kern="1200" cap="none" spc="0" normalizeH="0" baseline="0" noProof="0" dirty="0">
                <a:ln w="0"/>
                <a:solidFill>
                  <a:prstClr val="black"/>
                </a:solidFill>
                <a:effectLst/>
                <a:uLnTx/>
                <a:uFillTx/>
                <a:latin typeface="Arial" pitchFamily="34" charset="0"/>
                <a:ea typeface="+mj-ea"/>
                <a:cs typeface="Arial" pitchFamily="34" charset="0"/>
              </a:rPr>
              <a:t> </a:t>
            </a:r>
            <a:r>
              <a:rPr kumimoji="0" lang="es-VE" sz="1600" b="0" i="0" u="none" strike="noStrike" kern="1200" cap="none" spc="0" normalizeH="0" baseline="0" noProof="0" dirty="0" err="1">
                <a:ln w="0"/>
                <a:solidFill>
                  <a:prstClr val="black"/>
                </a:solidFill>
                <a:effectLst/>
                <a:uLnTx/>
                <a:uFillTx/>
                <a:latin typeface="Arial" pitchFamily="34" charset="0"/>
                <a:ea typeface="+mj-ea"/>
                <a:cs typeface="Arial" pitchFamily="34" charset="0"/>
              </a:rPr>
              <a:t>Hanger</a:t>
            </a:r>
            <a:endParaRPr kumimoji="0" lang="es-VE" sz="1600" b="0" i="0" u="none" strike="noStrike" kern="1200" cap="none" spc="0" normalizeH="0" baseline="0" noProof="0" dirty="0">
              <a:ln w="0"/>
              <a:solidFill>
                <a:prstClr val="black"/>
              </a:solidFill>
              <a:effectLst/>
              <a:uLnTx/>
              <a:uFillTx/>
              <a:latin typeface="Arial" pitchFamily="34" charset="0"/>
              <a:ea typeface="+mj-ea"/>
              <a:cs typeface="Arial" pitchFamily="34" charset="0"/>
            </a:endParaRPr>
          </a:p>
        </p:txBody>
      </p:sp>
      <p:sp>
        <p:nvSpPr>
          <p:cNvPr id="8" name="Título 1"/>
          <p:cNvSpPr txBox="1">
            <a:spLocks/>
          </p:cNvSpPr>
          <p:nvPr/>
        </p:nvSpPr>
        <p:spPr>
          <a:xfrm>
            <a:off x="1249284" y="5413837"/>
            <a:ext cx="1401346" cy="535531"/>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VE" sz="1600" b="0" i="0" u="none" strike="noStrike" kern="1200" cap="none" spc="0" normalizeH="0" baseline="0" noProof="0" dirty="0">
                <a:ln w="0"/>
                <a:solidFill>
                  <a:prstClr val="black"/>
                </a:solidFill>
                <a:effectLst/>
                <a:uLnTx/>
                <a:uFillTx/>
                <a:latin typeface="Arial" pitchFamily="34" charset="0"/>
                <a:ea typeface="+mj-ea"/>
                <a:cs typeface="Arial" pitchFamily="34" charset="0"/>
              </a:rPr>
              <a:t>Sección C/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VE" sz="1600" b="0" i="0" u="none" strike="noStrike" kern="1200" cap="none" spc="0" normalizeH="0" baseline="0" noProof="0" dirty="0" err="1">
                <a:ln w="0"/>
                <a:solidFill>
                  <a:prstClr val="black"/>
                </a:solidFill>
                <a:effectLst/>
                <a:uLnTx/>
                <a:uFillTx/>
                <a:latin typeface="Arial" pitchFamily="34" charset="0"/>
                <a:ea typeface="+mj-ea"/>
                <a:cs typeface="Arial" pitchFamily="34" charset="0"/>
              </a:rPr>
              <a:t>Casing</a:t>
            </a:r>
            <a:r>
              <a:rPr kumimoji="0" lang="es-VE" sz="1600" b="0" i="0" u="none" strike="noStrike" kern="1200" cap="none" spc="0" normalizeH="0" baseline="0" noProof="0" dirty="0">
                <a:ln w="0"/>
                <a:solidFill>
                  <a:prstClr val="black"/>
                </a:solidFill>
                <a:effectLst/>
                <a:uLnTx/>
                <a:uFillTx/>
                <a:latin typeface="Arial" pitchFamily="34" charset="0"/>
                <a:ea typeface="+mj-ea"/>
                <a:cs typeface="Arial" pitchFamily="34" charset="0"/>
              </a:rPr>
              <a:t> </a:t>
            </a:r>
            <a:r>
              <a:rPr kumimoji="0" lang="es-VE" sz="1600" b="0" i="0" u="none" strike="noStrike" kern="1200" cap="none" spc="0" normalizeH="0" baseline="0" noProof="0" dirty="0" err="1">
                <a:ln w="0"/>
                <a:solidFill>
                  <a:prstClr val="black"/>
                </a:solidFill>
                <a:effectLst/>
                <a:uLnTx/>
                <a:uFillTx/>
                <a:latin typeface="Arial" pitchFamily="34" charset="0"/>
                <a:ea typeface="+mj-ea"/>
                <a:cs typeface="Arial" pitchFamily="34" charset="0"/>
              </a:rPr>
              <a:t>Spool</a:t>
            </a:r>
            <a:endParaRPr kumimoji="0" lang="es-VE" sz="1600" b="0" i="0" u="none" strike="noStrike" kern="1200" cap="none" spc="0" normalizeH="0" baseline="0" noProof="0" dirty="0">
              <a:ln w="0"/>
              <a:solidFill>
                <a:prstClr val="black"/>
              </a:solidFill>
              <a:effectLst/>
              <a:uLnTx/>
              <a:uFillTx/>
              <a:latin typeface="Arial" pitchFamily="34" charset="0"/>
              <a:ea typeface="+mj-ea"/>
              <a:cs typeface="Arial" pitchFamily="34" charset="0"/>
            </a:endParaRPr>
          </a:p>
        </p:txBody>
      </p:sp>
      <p:sp>
        <p:nvSpPr>
          <p:cNvPr id="9" name="CuadroTexto 8"/>
          <p:cNvSpPr txBox="1"/>
          <p:nvPr/>
        </p:nvSpPr>
        <p:spPr>
          <a:xfrm>
            <a:off x="642813" y="2032185"/>
            <a:ext cx="7858373" cy="88036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heads are standard structures, available in different sizes according to the customer's requirements, under the quality and safety standards.</a:t>
            </a:r>
            <a:endParaRPr kumimoji="0" lang="es-V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8" descr="http://www.cpmc-cn.com/pic/other/2013-09-29-08-23-551.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2813" y="4034564"/>
            <a:ext cx="2658235" cy="13792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www.cpmc-cn.com/pic/other/2013-09-29-08-11-158.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00598" y="3854069"/>
            <a:ext cx="2128376" cy="17402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fmctechnologies.com/~/media/SeparationTechnologies/SurfaceWellhead/Images/CasingHeads-280x250.ashx?bc=White&amp;as=1&amp;h=250&amp;la=en&amp;w=280"/>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17950" y="3450449"/>
            <a:ext cx="2255612" cy="2013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681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706220" y="704037"/>
            <a:ext cx="1731564" cy="647741"/>
          </a:xfr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rtlCol="0" anchor="ctr">
            <a:spAutoFit/>
          </a:bodyPr>
          <a:lstStyle/>
          <a:p>
            <a:pPr algn="ctr"/>
            <a:r>
              <a:rPr lang="es-VE" sz="4000" dirty="0" err="1">
                <a:solidFill>
                  <a:srgbClr val="190800"/>
                </a:solidFill>
                <a:latin typeface="Baskerville Old Face" panose="02020602080505020303" pitchFamily="18" charset="0"/>
                <a:ea typeface="+mn-ea"/>
                <a:cs typeface="Arial" charset="0"/>
              </a:rPr>
              <a:t>Chokes</a:t>
            </a:r>
            <a:endParaRPr lang="es-VE" sz="4000" dirty="0">
              <a:solidFill>
                <a:srgbClr val="190800"/>
              </a:solidFill>
              <a:latin typeface="Baskerville Old Face" panose="02020602080505020303" pitchFamily="18" charset="0"/>
              <a:ea typeface="+mn-ea"/>
              <a:cs typeface="Arial" charset="0"/>
            </a:endParaRPr>
          </a:p>
        </p:txBody>
      </p:sp>
      <p:graphicFrame>
        <p:nvGraphicFramePr>
          <p:cNvPr id="4" name="Tabla 3"/>
          <p:cNvGraphicFramePr>
            <a:graphicFrameLocks noGrp="1"/>
          </p:cNvGraphicFramePr>
          <p:nvPr/>
        </p:nvGraphicFramePr>
        <p:xfrm>
          <a:off x="1297748" y="2630928"/>
          <a:ext cx="6582344" cy="2888457"/>
        </p:xfrm>
        <a:graphic>
          <a:graphicData uri="http://schemas.openxmlformats.org/drawingml/2006/table">
            <a:tbl>
              <a:tblPr firstRow="1" bandRow="1">
                <a:tableStyleId>{5C22544A-7EE6-4342-B048-85BDC9FD1C3A}</a:tableStyleId>
              </a:tblPr>
              <a:tblGrid>
                <a:gridCol w="1005840">
                  <a:extLst>
                    <a:ext uri="{9D8B030D-6E8A-4147-A177-3AD203B41FA5}">
                      <a16:colId xmlns:a16="http://schemas.microsoft.com/office/drawing/2014/main" val="20000"/>
                    </a:ext>
                  </a:extLst>
                </a:gridCol>
                <a:gridCol w="1796504">
                  <a:extLst>
                    <a:ext uri="{9D8B030D-6E8A-4147-A177-3AD203B41FA5}">
                      <a16:colId xmlns:a16="http://schemas.microsoft.com/office/drawing/2014/main" val="20001"/>
                    </a:ext>
                  </a:extLst>
                </a:gridCol>
                <a:gridCol w="1260000">
                  <a:extLst>
                    <a:ext uri="{9D8B030D-6E8A-4147-A177-3AD203B41FA5}">
                      <a16:colId xmlns:a16="http://schemas.microsoft.com/office/drawing/2014/main" val="20002"/>
                    </a:ext>
                  </a:extLst>
                </a:gridCol>
                <a:gridCol w="1260000">
                  <a:extLst>
                    <a:ext uri="{9D8B030D-6E8A-4147-A177-3AD203B41FA5}">
                      <a16:colId xmlns:a16="http://schemas.microsoft.com/office/drawing/2014/main" val="20003"/>
                    </a:ext>
                  </a:extLst>
                </a:gridCol>
                <a:gridCol w="1260000">
                  <a:extLst>
                    <a:ext uri="{9D8B030D-6E8A-4147-A177-3AD203B41FA5}">
                      <a16:colId xmlns:a16="http://schemas.microsoft.com/office/drawing/2014/main" val="20004"/>
                    </a:ext>
                  </a:extLst>
                </a:gridCol>
              </a:tblGrid>
              <a:tr h="358401">
                <a:tc gridSpan="2">
                  <a:txBody>
                    <a:bodyPr/>
                    <a:lstStyle/>
                    <a:p>
                      <a:pPr algn="ctr"/>
                      <a:r>
                        <a:rPr lang="en-US" dirty="0">
                          <a:solidFill>
                            <a:srgbClr val="190800"/>
                          </a:solidFill>
                          <a:latin typeface="Arial" panose="020B0604020202020204" pitchFamily="34" charset="0"/>
                          <a:cs typeface="Arial" panose="020B0604020202020204" pitchFamily="34" charset="0"/>
                        </a:rPr>
                        <a:t>COATING</a:t>
                      </a:r>
                      <a:endParaRPr lang="es-VE" dirty="0">
                        <a:solidFill>
                          <a:srgbClr val="1908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es-VE" dirty="0"/>
                    </a:p>
                  </a:txBody>
                  <a:tcPr/>
                </a:tc>
                <a:tc gridSpan="3">
                  <a:txBody>
                    <a:bodyPr/>
                    <a:lstStyle/>
                    <a:p>
                      <a:pPr algn="ctr"/>
                      <a:r>
                        <a:rPr lang="es-VE" dirty="0" err="1">
                          <a:solidFill>
                            <a:srgbClr val="190800"/>
                          </a:solidFill>
                          <a:latin typeface="Arial" panose="020B0604020202020204" pitchFamily="34" charset="0"/>
                          <a:cs typeface="Arial" panose="020B0604020202020204" pitchFamily="34" charset="0"/>
                        </a:rPr>
                        <a:t>CHOKE</a:t>
                      </a:r>
                      <a:endParaRPr lang="es-VE" dirty="0">
                        <a:solidFill>
                          <a:srgbClr val="1908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es-VE" dirty="0"/>
                    </a:p>
                  </a:txBody>
                  <a:tcPr/>
                </a:tc>
                <a:tc hMerge="1">
                  <a:txBody>
                    <a:bodyPr/>
                    <a:lstStyle/>
                    <a:p>
                      <a:endParaRPr lang="es-VE" dirty="0"/>
                    </a:p>
                  </a:txBody>
                  <a:tcPr/>
                </a:tc>
                <a:extLst>
                  <a:ext uri="{0D108BD9-81ED-4DB2-BD59-A6C34878D82A}">
                    <a16:rowId xmlns:a16="http://schemas.microsoft.com/office/drawing/2014/main" val="10000"/>
                  </a:ext>
                </a:extLst>
              </a:tr>
              <a:tr h="363379">
                <a:tc>
                  <a:txBody>
                    <a:bodyPr/>
                    <a:lstStyle/>
                    <a:p>
                      <a:pPr algn="ctr"/>
                      <a:r>
                        <a:rPr lang="es-VE" sz="1400" dirty="0">
                          <a:solidFill>
                            <a:srgbClr val="190800"/>
                          </a:solidFill>
                          <a:latin typeface="Arial" panose="020B0604020202020204" pitchFamily="34" charset="0"/>
                          <a:cs typeface="Arial" panose="020B0604020202020204" pitchFamily="34" charset="0"/>
                        </a:rPr>
                        <a:t>NOMINAL </a:t>
                      </a:r>
                      <a:r>
                        <a:rPr lang="es-VE" sz="1400" dirty="0" err="1">
                          <a:solidFill>
                            <a:srgbClr val="190800"/>
                          </a:solidFill>
                          <a:latin typeface="Arial" panose="020B0604020202020204" pitchFamily="34" charset="0"/>
                          <a:cs typeface="Arial" panose="020B0604020202020204" pitchFamily="34" charset="0"/>
                        </a:rPr>
                        <a:t>SIZE</a:t>
                      </a:r>
                      <a:endParaRPr lang="es-VE" sz="1400" dirty="0">
                        <a:solidFill>
                          <a:srgbClr val="1908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s-VE" sz="1400" dirty="0" err="1">
                          <a:solidFill>
                            <a:srgbClr val="190800"/>
                          </a:solidFill>
                          <a:latin typeface="Arial" panose="020B0604020202020204" pitchFamily="34" charset="0"/>
                          <a:cs typeface="Arial" panose="020B0604020202020204" pitchFamily="34" charset="0"/>
                        </a:rPr>
                        <a:t>RATE</a:t>
                      </a:r>
                      <a:r>
                        <a:rPr lang="es-VE" sz="1400" dirty="0">
                          <a:solidFill>
                            <a:srgbClr val="190800"/>
                          </a:solidFill>
                          <a:latin typeface="Arial" panose="020B0604020202020204" pitchFamily="34" charset="0"/>
                          <a:cs typeface="Arial" panose="020B0604020202020204" pitchFamily="34" charset="0"/>
                        </a:rPr>
                        <a:t> </a:t>
                      </a:r>
                      <a:r>
                        <a:rPr lang="es-VE" sz="1400" dirty="0" err="1">
                          <a:solidFill>
                            <a:srgbClr val="190800"/>
                          </a:solidFill>
                          <a:latin typeface="Arial" panose="020B0604020202020204" pitchFamily="34" charset="0"/>
                          <a:cs typeface="Arial" panose="020B0604020202020204" pitchFamily="34" charset="0"/>
                        </a:rPr>
                        <a:t>LBS</a:t>
                      </a:r>
                      <a:r>
                        <a:rPr lang="es-VE" sz="1400" dirty="0">
                          <a:solidFill>
                            <a:srgbClr val="190800"/>
                          </a:solidFill>
                          <a:latin typeface="Arial" panose="020B0604020202020204" pitchFamily="34" charset="0"/>
                          <a:cs typeface="Arial" panose="020B0604020202020204" pitchFamily="34" charset="0"/>
                        </a:rPr>
                        <a:t>/</a:t>
                      </a:r>
                      <a:r>
                        <a:rPr lang="es-VE" sz="1400" dirty="0" err="1">
                          <a:solidFill>
                            <a:srgbClr val="190800"/>
                          </a:solidFill>
                          <a:latin typeface="Arial" panose="020B0604020202020204" pitchFamily="34" charset="0"/>
                          <a:cs typeface="Arial" panose="020B0604020202020204" pitchFamily="34" charset="0"/>
                        </a:rPr>
                        <a:t>FEET</a:t>
                      </a:r>
                      <a:endParaRPr lang="es-VE" sz="1400" dirty="0">
                        <a:solidFill>
                          <a:srgbClr val="1908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s-VE" sz="1400" dirty="0">
                          <a:solidFill>
                            <a:srgbClr val="190800"/>
                          </a:solidFill>
                          <a:latin typeface="Arial" panose="020B0604020202020204" pitchFamily="34" charset="0"/>
                          <a:cs typeface="Arial" panose="020B0604020202020204" pitchFamily="34" charset="0"/>
                        </a:rPr>
                        <a:t>OD IN/MM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s-VE" sz="1400" dirty="0">
                          <a:solidFill>
                            <a:srgbClr val="190800"/>
                          </a:solidFill>
                          <a:latin typeface="Arial" panose="020B0604020202020204" pitchFamily="34" charset="0"/>
                          <a:cs typeface="Arial" panose="020B0604020202020204" pitchFamily="34" charset="0"/>
                        </a:rPr>
                        <a:t>ID IN/MM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s-VE" sz="1400" dirty="0" err="1">
                          <a:solidFill>
                            <a:srgbClr val="190800"/>
                          </a:solidFill>
                          <a:latin typeface="Arial" panose="020B0604020202020204" pitchFamily="34" charset="0"/>
                          <a:cs typeface="Arial" panose="020B0604020202020204" pitchFamily="34" charset="0"/>
                        </a:rPr>
                        <a:t>THREAD</a:t>
                      </a:r>
                      <a:endParaRPr lang="es-VE" sz="1400" dirty="0">
                        <a:solidFill>
                          <a:srgbClr val="1908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1"/>
                  </a:ext>
                </a:extLst>
              </a:tr>
              <a:tr h="363379">
                <a:tc rowSpan="2">
                  <a:txBody>
                    <a:bodyPr/>
                    <a:lstStyle/>
                    <a:p>
                      <a:pPr algn="ctr"/>
                      <a:r>
                        <a:rPr lang="es-VE" baseline="-25000" dirty="0">
                          <a:latin typeface="Arial" panose="020B0604020202020204" pitchFamily="34" charset="0"/>
                          <a:cs typeface="Arial" panose="020B0604020202020204" pitchFamily="34" charset="0"/>
                        </a:rPr>
                        <a:t>7 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VE" baseline="-25000" dirty="0">
                          <a:latin typeface="Arial" panose="020B0604020202020204" pitchFamily="34" charset="0"/>
                          <a:cs typeface="Arial" panose="020B0604020202020204" pitchFamily="34" charset="0"/>
                        </a:rPr>
                        <a:t>17-20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VE" baseline="-25000" dirty="0">
                          <a:latin typeface="Arial" panose="020B0604020202020204" pitchFamily="34" charset="0"/>
                          <a:cs typeface="Arial" panose="020B0604020202020204" pitchFamily="34" charset="0"/>
                        </a:rPr>
                        <a:t>6.240/158.5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VE" baseline="-25000" dirty="0">
                          <a:latin typeface="Arial" panose="020B0604020202020204" pitchFamily="34" charset="0"/>
                          <a:cs typeface="Arial" panose="020B0604020202020204" pitchFamily="34" charset="0"/>
                        </a:rPr>
                        <a:t>2.442 /62.0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s-VE" baseline="-25000" dirty="0">
                          <a:latin typeface="Arial" panose="020B0604020202020204" pitchFamily="34" charset="0"/>
                          <a:cs typeface="Arial" panose="020B0604020202020204" pitchFamily="34" charset="0"/>
                        </a:rPr>
                        <a:t>3-1/2IN EU 8RD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63379">
                <a:tc vMerge="1">
                  <a:txBody>
                    <a:bodyPr/>
                    <a:lstStyle/>
                    <a:p>
                      <a:pPr algn="ctr"/>
                      <a:endParaRPr lang="es-VE" baseline="-25000" dirty="0"/>
                    </a:p>
                  </a:txBody>
                  <a:tcPr anchor="ctr"/>
                </a:tc>
                <a:tc>
                  <a:txBody>
                    <a:bodyPr/>
                    <a:lstStyle/>
                    <a:p>
                      <a:pPr algn="ctr"/>
                      <a:r>
                        <a:rPr lang="es-VE" baseline="-25000" dirty="0">
                          <a:latin typeface="Arial" panose="020B0604020202020204" pitchFamily="34" charset="0"/>
                          <a:cs typeface="Arial" panose="020B0604020202020204" pitchFamily="34" charset="0"/>
                        </a:rPr>
                        <a:t>23-26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VE" baseline="-25000" dirty="0">
                          <a:latin typeface="Arial" panose="020B0604020202020204" pitchFamily="34" charset="0"/>
                          <a:cs typeface="Arial" panose="020B0604020202020204" pitchFamily="34" charset="0"/>
                        </a:rPr>
                        <a:t>6.063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VE" baseline="-25000" dirty="0">
                          <a:latin typeface="Arial" panose="020B0604020202020204" pitchFamily="34" charset="0"/>
                          <a:cs typeface="Arial" panose="020B0604020202020204" pitchFamily="34" charset="0"/>
                        </a:rPr>
                        <a:t>2.992/76.0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s-VE" baseline="-25000" dirty="0"/>
                    </a:p>
                  </a:txBody>
                  <a:tcPr/>
                </a:tc>
                <a:extLst>
                  <a:ext uri="{0D108BD9-81ED-4DB2-BD59-A6C34878D82A}">
                    <a16:rowId xmlns:a16="http://schemas.microsoft.com/office/drawing/2014/main" val="10003"/>
                  </a:ext>
                </a:extLst>
              </a:tr>
              <a:tr h="363379">
                <a:tc rowSpan="3">
                  <a:txBody>
                    <a:bodyPr/>
                    <a:lstStyle/>
                    <a:p>
                      <a:pPr algn="ctr"/>
                      <a:r>
                        <a:rPr lang="es-VE" baseline="-25000" dirty="0">
                          <a:latin typeface="Arial" panose="020B0604020202020204" pitchFamily="34" charset="0"/>
                          <a:cs typeface="Arial" panose="020B0604020202020204" pitchFamily="34" charset="0"/>
                        </a:rPr>
                        <a:t>9-5/8IN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algn="ctr"/>
                      <a:r>
                        <a:rPr lang="es-VE" baseline="-25000" dirty="0">
                          <a:latin typeface="Arial" panose="020B0604020202020204" pitchFamily="34" charset="0"/>
                          <a:cs typeface="Arial" panose="020B0604020202020204" pitchFamily="34" charset="0"/>
                        </a:rPr>
                        <a:t>36-53.5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VE" baseline="-25000" dirty="0">
                          <a:latin typeface="Arial" panose="020B0604020202020204" pitchFamily="34" charset="0"/>
                          <a:cs typeface="Arial" panose="020B0604020202020204" pitchFamily="34" charset="0"/>
                        </a:rPr>
                        <a:t>8.346 /212.0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VE" baseline="-25000" dirty="0">
                          <a:latin typeface="Arial" panose="020B0604020202020204" pitchFamily="34" charset="0"/>
                          <a:cs typeface="Arial" panose="020B0604020202020204" pitchFamily="34" charset="0"/>
                        </a:rPr>
                        <a:t>2.992/76.0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VE" baseline="-25000" dirty="0">
                          <a:latin typeface="Arial" panose="020B0604020202020204" pitchFamily="34" charset="0"/>
                          <a:cs typeface="Arial" panose="020B0604020202020204" pitchFamily="34" charset="0"/>
                        </a:rPr>
                        <a:t>3-1/2IN EU 8RD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63379">
                <a:tc vMerge="1">
                  <a:txBody>
                    <a:bodyPr/>
                    <a:lstStyle/>
                    <a:p>
                      <a:endParaRPr lang="es-VE" baseline="-25000" dirty="0"/>
                    </a:p>
                  </a:txBody>
                  <a:tcPr/>
                </a:tc>
                <a:tc vMerge="1">
                  <a:txBody>
                    <a:bodyPr/>
                    <a:lstStyle/>
                    <a:p>
                      <a:endParaRPr lang="es-VE" baseline="-25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VE" baseline="-25000" dirty="0">
                          <a:latin typeface="Arial" panose="020B0604020202020204" pitchFamily="34" charset="0"/>
                          <a:cs typeface="Arial" panose="020B0604020202020204" pitchFamily="34" charset="0"/>
                        </a:rPr>
                        <a:t>8.346 /212.0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VE" baseline="-25000" dirty="0">
                          <a:latin typeface="Arial" panose="020B0604020202020204" pitchFamily="34" charset="0"/>
                          <a:cs typeface="Arial" panose="020B0604020202020204" pitchFamily="34" charset="0"/>
                        </a:rPr>
                        <a:t>4.00/101.6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VE" baseline="-25000" dirty="0">
                          <a:latin typeface="Arial" panose="020B0604020202020204" pitchFamily="34" charset="0"/>
                          <a:cs typeface="Arial" panose="020B0604020202020204" pitchFamily="34" charset="0"/>
                        </a:rPr>
                        <a:t>4-1/2IN EU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63379">
                <a:tc vMerge="1">
                  <a:txBody>
                    <a:bodyPr/>
                    <a:lstStyle/>
                    <a:p>
                      <a:endParaRPr lang="es-VE" baseline="-25000" dirty="0"/>
                    </a:p>
                  </a:txBody>
                  <a:tcPr/>
                </a:tc>
                <a:tc vMerge="1">
                  <a:txBody>
                    <a:bodyPr/>
                    <a:lstStyle/>
                    <a:p>
                      <a:endParaRPr lang="es-VE" baseline="-25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VE" baseline="-25000" dirty="0">
                          <a:latin typeface="Arial" panose="020B0604020202020204" pitchFamily="34" charset="0"/>
                          <a:cs typeface="Arial" panose="020B0604020202020204" pitchFamily="34" charset="0"/>
                        </a:rPr>
                        <a:t>8.346 /212.0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VE" baseline="-25000" dirty="0">
                          <a:latin typeface="Arial" panose="020B0604020202020204" pitchFamily="34" charset="0"/>
                          <a:cs typeface="Arial" panose="020B0604020202020204" pitchFamily="34" charset="0"/>
                        </a:rPr>
                        <a:t>4.95/125.73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VE" baseline="-25000" dirty="0">
                          <a:latin typeface="Arial" panose="020B0604020202020204" pitchFamily="34" charset="0"/>
                          <a:cs typeface="Arial" panose="020B0604020202020204" pitchFamily="34" charset="0"/>
                        </a:rPr>
                        <a:t>5-1/2IN LC/STC/BC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5" name="Rectángulo 4"/>
          <p:cNvSpPr/>
          <p:nvPr/>
        </p:nvSpPr>
        <p:spPr>
          <a:xfrm>
            <a:off x="416861" y="1440678"/>
            <a:ext cx="8310282" cy="792781"/>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90800"/>
                </a:solidFill>
                <a:effectLst/>
                <a:uLnTx/>
                <a:uFillTx/>
                <a:latin typeface="Calibri" panose="020F0502020204030204"/>
                <a:ea typeface="+mn-ea"/>
                <a:cs typeface="+mn-cs"/>
              </a:rPr>
              <a:t>Recoverable mechanical settling choke, with packing sleeve (gravel hanger), resistant to environments with high concentrations of CO2 and H2S</a:t>
            </a:r>
            <a:r>
              <a:rPr kumimoji="0" lang="es-VE" sz="1600" b="0" i="0" u="none" strike="noStrike" kern="1200" cap="none" spc="0" normalizeH="0" baseline="0" noProof="0" dirty="0">
                <a:ln>
                  <a:noFill/>
                </a:ln>
                <a:solidFill>
                  <a:srgbClr val="1908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780346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3"/>
          <p:cNvSpPr>
            <a:spLocks noGrp="1"/>
          </p:cNvSpPr>
          <p:nvPr>
            <p:ph type="title"/>
          </p:nvPr>
        </p:nvSpPr>
        <p:spPr>
          <a:xfrm>
            <a:off x="3549123" y="566521"/>
            <a:ext cx="2045752" cy="64774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rtlCol="0" anchor="ctr">
            <a:spAutoFit/>
          </a:bodyPr>
          <a:lstStyle/>
          <a:p>
            <a:pPr algn="ctr"/>
            <a:r>
              <a:rPr lang="es-ES" sz="4000" dirty="0">
                <a:solidFill>
                  <a:srgbClr val="190800"/>
                </a:solidFill>
                <a:latin typeface="Baskerville Old Face" panose="02020602080505020303" pitchFamily="18" charset="0"/>
                <a:ea typeface="+mn-ea"/>
                <a:cs typeface="Arial" charset="0"/>
              </a:rPr>
              <a:t>Drill Bits</a:t>
            </a:r>
          </a:p>
        </p:txBody>
      </p:sp>
      <p:sp>
        <p:nvSpPr>
          <p:cNvPr id="3" name="Rectángulo 2"/>
          <p:cNvSpPr/>
          <p:nvPr/>
        </p:nvSpPr>
        <p:spPr>
          <a:xfrm>
            <a:off x="524811" y="1567099"/>
            <a:ext cx="8094377" cy="88036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0800"/>
                </a:solidFill>
                <a:effectLst/>
                <a:uLnTx/>
                <a:uFillTx/>
                <a:latin typeface="Calibri" panose="020F0502020204030204"/>
                <a:ea typeface="+mn-ea"/>
                <a:cs typeface="+mn-cs"/>
              </a:rPr>
              <a:t>Directional design with a wide </a:t>
            </a:r>
            <a:r>
              <a:rPr kumimoji="0" lang="en-US" sz="1800" b="0" i="0" u="none" strike="noStrike" kern="1200" cap="none" spc="0" normalizeH="0" baseline="0" noProof="0" dirty="0">
                <a:ln>
                  <a:noFill/>
                </a:ln>
                <a:solidFill>
                  <a:srgbClr val="190800"/>
                </a:solidFill>
                <a:effectLst/>
                <a:uLnTx/>
                <a:uFillTx/>
                <a:latin typeface="Arial" panose="020B0604020202020204" pitchFamily="34" charset="0"/>
                <a:ea typeface="+mn-ea"/>
                <a:cs typeface="Arial" panose="020B0604020202020204" pitchFamily="34" charset="0"/>
              </a:rPr>
              <a:t>range</a:t>
            </a:r>
            <a:r>
              <a:rPr kumimoji="0" lang="en-US" sz="1800" b="0" i="0" u="none" strike="noStrike" kern="1200" cap="none" spc="0" normalizeH="0" baseline="0" noProof="0" dirty="0">
                <a:ln>
                  <a:noFill/>
                </a:ln>
                <a:solidFill>
                  <a:srgbClr val="190800"/>
                </a:solidFill>
                <a:effectLst/>
                <a:uLnTx/>
                <a:uFillTx/>
                <a:latin typeface="Calibri" panose="020F0502020204030204"/>
                <a:ea typeface="+mn-ea"/>
                <a:cs typeface="+mn-cs"/>
              </a:rPr>
              <a:t> of gauge configurations, depending on the requirements to Resist wear</a:t>
            </a:r>
            <a:r>
              <a:rPr kumimoji="0" lang="es-VE" sz="1800" b="0" i="0" u="none" strike="noStrike" kern="1200" cap="none" spc="0" normalizeH="0" baseline="0" noProof="0" dirty="0">
                <a:ln>
                  <a:noFill/>
                </a:ln>
                <a:solidFill>
                  <a:srgbClr val="190800"/>
                </a:solidFill>
                <a:effectLst/>
                <a:uLnTx/>
                <a:uFillTx/>
                <a:latin typeface="Calibri" panose="020F0502020204030204"/>
                <a:ea typeface="+mn-ea"/>
                <a:cs typeface="+mn-cs"/>
              </a:rPr>
              <a:t>.</a:t>
            </a:r>
          </a:p>
        </p:txBody>
      </p:sp>
      <p:sp>
        <p:nvSpPr>
          <p:cNvPr id="6" name="Título 1"/>
          <p:cNvSpPr txBox="1">
            <a:spLocks/>
          </p:cNvSpPr>
          <p:nvPr/>
        </p:nvSpPr>
        <p:spPr>
          <a:xfrm>
            <a:off x="1357815" y="5210474"/>
            <a:ext cx="728084" cy="36933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VE" sz="2000" b="1" i="0" u="none" strike="noStrike" kern="1200" cap="none" spc="0" normalizeH="0" baseline="0" noProof="0" dirty="0">
                <a:ln w="0"/>
                <a:solidFill>
                  <a:prstClr val="black"/>
                </a:solidFill>
                <a:effectLst/>
                <a:uLnTx/>
                <a:uFillTx/>
                <a:latin typeface="Arial" pitchFamily="34" charset="0"/>
                <a:ea typeface="+mj-ea"/>
                <a:cs typeface="Arial" pitchFamily="34" charset="0"/>
              </a:rPr>
              <a:t>PDC</a:t>
            </a:r>
          </a:p>
        </p:txBody>
      </p:sp>
      <p:sp>
        <p:nvSpPr>
          <p:cNvPr id="9" name="Título 1"/>
          <p:cNvSpPr txBox="1">
            <a:spLocks/>
          </p:cNvSpPr>
          <p:nvPr/>
        </p:nvSpPr>
        <p:spPr>
          <a:xfrm>
            <a:off x="3495421" y="5961754"/>
            <a:ext cx="2153155" cy="36933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VE" sz="2000" b="1" i="0" u="none" strike="noStrike" kern="1200" cap="none" spc="0" normalizeH="0" baseline="0" noProof="0" dirty="0">
                <a:ln w="0"/>
                <a:solidFill>
                  <a:prstClr val="black"/>
                </a:solidFill>
                <a:effectLst/>
                <a:uLnTx/>
                <a:uFillTx/>
                <a:latin typeface="Arial" pitchFamily="34" charset="0"/>
                <a:ea typeface="+mj-ea"/>
                <a:cs typeface="Arial" pitchFamily="34" charset="0"/>
              </a:rPr>
              <a:t>PDC Line MARS</a:t>
            </a:r>
          </a:p>
        </p:txBody>
      </p:sp>
      <p:sp>
        <p:nvSpPr>
          <p:cNvPr id="11" name="Título 1"/>
          <p:cNvSpPr txBox="1">
            <a:spLocks/>
          </p:cNvSpPr>
          <p:nvPr/>
        </p:nvSpPr>
        <p:spPr>
          <a:xfrm>
            <a:off x="6446569" y="5213948"/>
            <a:ext cx="1867819" cy="36933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VE" sz="2000" b="1" i="0" u="none" strike="noStrike" kern="1200" cap="none" spc="0" normalizeH="0" baseline="0" noProof="0" dirty="0">
                <a:ln w="0"/>
                <a:solidFill>
                  <a:prstClr val="black"/>
                </a:solidFill>
                <a:effectLst/>
                <a:uLnTx/>
                <a:uFillTx/>
                <a:latin typeface="Arial" pitchFamily="34" charset="0"/>
                <a:ea typeface="+mj-ea"/>
                <a:cs typeface="Arial" pitchFamily="34" charset="0"/>
              </a:rPr>
              <a:t>PDC Line Eco</a:t>
            </a:r>
          </a:p>
        </p:txBody>
      </p:sp>
      <p:pic>
        <p:nvPicPr>
          <p:cNvPr id="7" name="Picture 2" descr="http://www.bestebit.com/wp-content/uploads/2016/12/Trident-Series-Premium-PDC-bit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2637968"/>
            <a:ext cx="1848773" cy="24538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www.bestebit.com/wp-content/uploads/2016/12/product-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1857" y="3178134"/>
            <a:ext cx="1640042" cy="16428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www.bestebit.com/wp-content/uploads/2017/01/MARS-Series-PDC-N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0630" y="3067151"/>
            <a:ext cx="2081229" cy="276235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www.bestebit.com/wp-content/uploads/2017/01/ECO-Series-PDC-N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6569" y="2637968"/>
            <a:ext cx="1848774" cy="2453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933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DCC724-E6F2-43C8-80BE-5974C803809A}"/>
              </a:ext>
            </a:extLst>
          </p:cNvPr>
          <p:cNvPicPr>
            <a:picLocks noChangeAspect="1"/>
          </p:cNvPicPr>
          <p:nvPr/>
        </p:nvPicPr>
        <p:blipFill>
          <a:blip r:embed="rId2"/>
          <a:stretch>
            <a:fillRect/>
          </a:stretch>
        </p:blipFill>
        <p:spPr>
          <a:xfrm>
            <a:off x="581921" y="1307823"/>
            <a:ext cx="5117559" cy="5026715"/>
          </a:xfrm>
          <a:prstGeom prst="rect">
            <a:avLst/>
          </a:prstGeom>
        </p:spPr>
      </p:pic>
      <p:pic>
        <p:nvPicPr>
          <p:cNvPr id="9" name="Picture 8">
            <a:extLst>
              <a:ext uri="{FF2B5EF4-FFF2-40B4-BE49-F238E27FC236}">
                <a16:creationId xmlns:a16="http://schemas.microsoft.com/office/drawing/2014/main" id="{3613BCB4-08F8-4ED2-ADEC-9EB9F6B04C59}"/>
              </a:ext>
            </a:extLst>
          </p:cNvPr>
          <p:cNvPicPr>
            <a:picLocks noChangeAspect="1"/>
          </p:cNvPicPr>
          <p:nvPr/>
        </p:nvPicPr>
        <p:blipFill>
          <a:blip r:embed="rId3"/>
          <a:stretch>
            <a:fillRect/>
          </a:stretch>
        </p:blipFill>
        <p:spPr>
          <a:xfrm>
            <a:off x="383552" y="130196"/>
            <a:ext cx="2920482" cy="974704"/>
          </a:xfrm>
          <a:prstGeom prst="rect">
            <a:avLst/>
          </a:prstGeom>
        </p:spPr>
      </p:pic>
    </p:spTree>
    <p:extLst>
      <p:ext uri="{BB962C8B-B14F-4D97-AF65-F5344CB8AC3E}">
        <p14:creationId xmlns:p14="http://schemas.microsoft.com/office/powerpoint/2010/main" val="30791814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625509E-CC0A-4C28-93B1-C5DFF6B1E052}"/>
              </a:ext>
            </a:extLst>
          </p:cNvPr>
          <p:cNvSpPr>
            <a:spLocks noGrp="1"/>
          </p:cNvSpPr>
          <p:nvPr>
            <p:ph type="ctrTitle"/>
          </p:nvPr>
        </p:nvSpPr>
        <p:spPr>
          <a:xfrm>
            <a:off x="383552" y="2235200"/>
            <a:ext cx="8366748" cy="2055363"/>
          </a:xfrm>
        </p:spPr>
        <p:txBody>
          <a:bodyPr anchor="ctr">
            <a:normAutofit/>
          </a:bodyPr>
          <a:lstStyle/>
          <a:p>
            <a:r>
              <a:rPr lang="en-US" sz="2000" b="1" dirty="0"/>
              <a:t>COGBI &amp; YUPP committed to Quality products , Services and Support</a:t>
            </a:r>
            <a:br>
              <a:rPr lang="en-US" sz="4800" b="1" dirty="0"/>
            </a:br>
            <a:br>
              <a:rPr lang="en-US" sz="4800" b="1" dirty="0"/>
            </a:br>
            <a:r>
              <a:rPr lang="en-US" sz="4800" b="1" dirty="0"/>
              <a:t>Thank You !!!</a:t>
            </a:r>
          </a:p>
        </p:txBody>
      </p:sp>
      <p:pic>
        <p:nvPicPr>
          <p:cNvPr id="13" name="Picture 12">
            <a:extLst>
              <a:ext uri="{FF2B5EF4-FFF2-40B4-BE49-F238E27FC236}">
                <a16:creationId xmlns:a16="http://schemas.microsoft.com/office/drawing/2014/main" id="{53211252-ACE3-4AE6-9421-870DCAF41B3D}"/>
              </a:ext>
            </a:extLst>
          </p:cNvPr>
          <p:cNvPicPr>
            <a:picLocks noChangeAspect="1"/>
          </p:cNvPicPr>
          <p:nvPr/>
        </p:nvPicPr>
        <p:blipFill>
          <a:blip r:embed="rId2"/>
          <a:stretch>
            <a:fillRect/>
          </a:stretch>
        </p:blipFill>
        <p:spPr>
          <a:xfrm>
            <a:off x="383552" y="130196"/>
            <a:ext cx="2920482" cy="974704"/>
          </a:xfrm>
          <a:prstGeom prst="rect">
            <a:avLst/>
          </a:prstGeom>
        </p:spPr>
      </p:pic>
      <p:pic>
        <p:nvPicPr>
          <p:cNvPr id="7" name="Picture 6" descr="A close up of a logo&#10;&#10;Description automatically generated">
            <a:extLst>
              <a:ext uri="{FF2B5EF4-FFF2-40B4-BE49-F238E27FC236}">
                <a16:creationId xmlns:a16="http://schemas.microsoft.com/office/drawing/2014/main" id="{8C47AC47-350B-424A-95DB-349F370781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7119" y="6110462"/>
            <a:ext cx="1504961" cy="709618"/>
          </a:xfrm>
          <a:prstGeom prst="rect">
            <a:avLst/>
          </a:prstGeom>
        </p:spPr>
      </p:pic>
      <p:sp>
        <p:nvSpPr>
          <p:cNvPr id="2" name="TextBox 1">
            <a:extLst>
              <a:ext uri="{FF2B5EF4-FFF2-40B4-BE49-F238E27FC236}">
                <a16:creationId xmlns:a16="http://schemas.microsoft.com/office/drawing/2014/main" id="{2C20F7A7-1921-4669-BCA8-29A998785553}"/>
              </a:ext>
            </a:extLst>
          </p:cNvPr>
          <p:cNvSpPr txBox="1"/>
          <p:nvPr/>
        </p:nvSpPr>
        <p:spPr>
          <a:xfrm flipH="1">
            <a:off x="1087119" y="5486400"/>
            <a:ext cx="1112524" cy="369332"/>
          </a:xfrm>
          <a:prstGeom prst="rect">
            <a:avLst/>
          </a:prstGeom>
          <a:noFill/>
        </p:spPr>
        <p:txBody>
          <a:bodyPr wrap="square" rtlCol="0">
            <a:spAutoFit/>
          </a:bodyPr>
          <a:lstStyle/>
          <a:p>
            <a:r>
              <a:rPr lang="en-US" dirty="0">
                <a:hlinkClick r:id="rId4" action="ppaction://hlinkfile"/>
              </a:rPr>
              <a:t>Catalog</a:t>
            </a:r>
            <a:endParaRPr lang="fr-FR" dirty="0"/>
          </a:p>
        </p:txBody>
      </p:sp>
    </p:spTree>
    <p:extLst>
      <p:ext uri="{BB962C8B-B14F-4D97-AF65-F5344CB8AC3E}">
        <p14:creationId xmlns:p14="http://schemas.microsoft.com/office/powerpoint/2010/main" val="1329527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C560C9-5E25-4968-A83C-B571B77B80BB}"/>
              </a:ext>
            </a:extLst>
          </p:cNvPr>
          <p:cNvPicPr>
            <a:picLocks noChangeAspect="1"/>
          </p:cNvPicPr>
          <p:nvPr/>
        </p:nvPicPr>
        <p:blipFill>
          <a:blip r:embed="rId2"/>
          <a:stretch>
            <a:fillRect/>
          </a:stretch>
        </p:blipFill>
        <p:spPr>
          <a:xfrm>
            <a:off x="383552" y="130196"/>
            <a:ext cx="2920482" cy="974704"/>
          </a:xfrm>
          <a:prstGeom prst="rect">
            <a:avLst/>
          </a:prstGeom>
        </p:spPr>
      </p:pic>
      <p:sp>
        <p:nvSpPr>
          <p:cNvPr id="4" name="TextBox 3">
            <a:extLst>
              <a:ext uri="{FF2B5EF4-FFF2-40B4-BE49-F238E27FC236}">
                <a16:creationId xmlns:a16="http://schemas.microsoft.com/office/drawing/2014/main" id="{7D1E7AEF-3970-4C45-82EB-67BEED36D7E7}"/>
              </a:ext>
            </a:extLst>
          </p:cNvPr>
          <p:cNvSpPr txBox="1"/>
          <p:nvPr/>
        </p:nvSpPr>
        <p:spPr>
          <a:xfrm>
            <a:off x="3776234" y="181570"/>
            <a:ext cx="3710609" cy="923330"/>
          </a:xfrm>
          <a:prstGeom prst="rect">
            <a:avLst/>
          </a:prstGeom>
          <a:noFill/>
        </p:spPr>
        <p:txBody>
          <a:bodyPr wrap="square" rtlCol="0">
            <a:spAutoFit/>
          </a:bodyPr>
          <a:lstStyle/>
          <a:p>
            <a:r>
              <a:rPr lang="en-US" sz="3200" b="1" dirty="0"/>
              <a:t>  </a:t>
            </a:r>
            <a:r>
              <a:rPr lang="en-US" sz="5400" b="1" dirty="0">
                <a:solidFill>
                  <a:srgbClr val="FF0000"/>
                </a:solidFill>
              </a:rPr>
              <a:t>SERVICES</a:t>
            </a:r>
            <a:endParaRPr lang="fr-FR" sz="5400" b="1" dirty="0">
              <a:solidFill>
                <a:srgbClr val="FF0000"/>
              </a:solidFill>
            </a:endParaRPr>
          </a:p>
        </p:txBody>
      </p:sp>
      <p:pic>
        <p:nvPicPr>
          <p:cNvPr id="5" name="Picture 4">
            <a:extLst>
              <a:ext uri="{FF2B5EF4-FFF2-40B4-BE49-F238E27FC236}">
                <a16:creationId xmlns:a16="http://schemas.microsoft.com/office/drawing/2014/main" id="{F2490F90-8E49-46C2-92BD-C3D97A9AEFE0}"/>
              </a:ext>
            </a:extLst>
          </p:cNvPr>
          <p:cNvPicPr>
            <a:picLocks noChangeAspect="1"/>
          </p:cNvPicPr>
          <p:nvPr/>
        </p:nvPicPr>
        <p:blipFill>
          <a:blip r:embed="rId3"/>
          <a:stretch>
            <a:fillRect/>
          </a:stretch>
        </p:blipFill>
        <p:spPr>
          <a:xfrm>
            <a:off x="2325601" y="3756751"/>
            <a:ext cx="3367311" cy="3124440"/>
          </a:xfrm>
          <a:prstGeom prst="rect">
            <a:avLst/>
          </a:prstGeom>
        </p:spPr>
      </p:pic>
      <p:pic>
        <p:nvPicPr>
          <p:cNvPr id="6" name="Picture 5">
            <a:extLst>
              <a:ext uri="{FF2B5EF4-FFF2-40B4-BE49-F238E27FC236}">
                <a16:creationId xmlns:a16="http://schemas.microsoft.com/office/drawing/2014/main" id="{00D635DC-7F1D-44EC-BFCE-5C5DDCF0EE9E}"/>
              </a:ext>
            </a:extLst>
          </p:cNvPr>
          <p:cNvPicPr>
            <a:picLocks noChangeAspect="1"/>
          </p:cNvPicPr>
          <p:nvPr/>
        </p:nvPicPr>
        <p:blipFill>
          <a:blip r:embed="rId4"/>
          <a:stretch>
            <a:fillRect/>
          </a:stretch>
        </p:blipFill>
        <p:spPr>
          <a:xfrm>
            <a:off x="160137" y="1128091"/>
            <a:ext cx="3231161" cy="2605469"/>
          </a:xfrm>
          <a:prstGeom prst="rect">
            <a:avLst/>
          </a:prstGeom>
        </p:spPr>
      </p:pic>
      <p:pic>
        <p:nvPicPr>
          <p:cNvPr id="7" name="Picture 6">
            <a:extLst>
              <a:ext uri="{FF2B5EF4-FFF2-40B4-BE49-F238E27FC236}">
                <a16:creationId xmlns:a16="http://schemas.microsoft.com/office/drawing/2014/main" id="{74B9A962-56A2-457A-A0FC-383866220087}"/>
              </a:ext>
            </a:extLst>
          </p:cNvPr>
          <p:cNvPicPr>
            <a:picLocks noChangeAspect="1"/>
          </p:cNvPicPr>
          <p:nvPr/>
        </p:nvPicPr>
        <p:blipFill>
          <a:blip r:embed="rId5"/>
          <a:stretch>
            <a:fillRect/>
          </a:stretch>
        </p:blipFill>
        <p:spPr>
          <a:xfrm>
            <a:off x="5692912" y="1059360"/>
            <a:ext cx="3367311" cy="3092217"/>
          </a:xfrm>
          <a:prstGeom prst="rect">
            <a:avLst/>
          </a:prstGeom>
        </p:spPr>
      </p:pic>
      <p:sp>
        <p:nvSpPr>
          <p:cNvPr id="8" name="TextBox 7">
            <a:extLst>
              <a:ext uri="{FF2B5EF4-FFF2-40B4-BE49-F238E27FC236}">
                <a16:creationId xmlns:a16="http://schemas.microsoft.com/office/drawing/2014/main" id="{3F09B566-0FDD-406A-9049-891CB8490BA3}"/>
              </a:ext>
            </a:extLst>
          </p:cNvPr>
          <p:cNvSpPr txBox="1"/>
          <p:nvPr/>
        </p:nvSpPr>
        <p:spPr>
          <a:xfrm>
            <a:off x="5816600" y="4584700"/>
            <a:ext cx="3243623" cy="2031325"/>
          </a:xfrm>
          <a:prstGeom prst="rect">
            <a:avLst/>
          </a:prstGeom>
          <a:solidFill>
            <a:schemeClr val="bg1">
              <a:lumMod val="65000"/>
            </a:schemeClr>
          </a:solidFill>
        </p:spPr>
        <p:txBody>
          <a:bodyPr wrap="square" rtlCol="0">
            <a:spAutoFit/>
          </a:bodyPr>
          <a:lstStyle/>
          <a:p>
            <a:r>
              <a:rPr lang="en-US" b="1" dirty="0"/>
              <a:t>              HSE 2019 YTD</a:t>
            </a:r>
          </a:p>
          <a:p>
            <a:endParaRPr lang="en-US" dirty="0"/>
          </a:p>
          <a:p>
            <a:pPr marL="285750" indent="-285750">
              <a:buFont typeface="Arial" panose="020B0604020202020204" pitchFamily="34" charset="0"/>
              <a:buChar char="•"/>
            </a:pPr>
            <a:r>
              <a:rPr lang="en-US" dirty="0"/>
              <a:t>Zero Accidents</a:t>
            </a:r>
          </a:p>
          <a:p>
            <a:pPr marL="285750" indent="-285750">
              <a:buFont typeface="Arial" panose="020B0604020202020204" pitchFamily="34" charset="0"/>
              <a:buChar char="•"/>
            </a:pPr>
            <a:r>
              <a:rPr lang="en-US" dirty="0"/>
              <a:t>No Environmental Incidents</a:t>
            </a:r>
          </a:p>
          <a:p>
            <a:pPr marL="285750" indent="-285750">
              <a:buFont typeface="Arial" panose="020B0604020202020204" pitchFamily="34" charset="0"/>
              <a:buChar char="•"/>
            </a:pPr>
            <a:r>
              <a:rPr lang="en-US" dirty="0"/>
              <a:t>184 Perfect HSE Days</a:t>
            </a:r>
          </a:p>
          <a:p>
            <a:pPr marL="285750" indent="-285750">
              <a:buFont typeface="Arial" panose="020B0604020202020204" pitchFamily="34" charset="0"/>
              <a:buChar char="•"/>
            </a:pPr>
            <a:r>
              <a:rPr lang="en-US" dirty="0"/>
              <a:t>No Driving Incidents</a:t>
            </a:r>
          </a:p>
          <a:p>
            <a:endParaRPr lang="fr-FR" dirty="0"/>
          </a:p>
        </p:txBody>
      </p:sp>
    </p:spTree>
    <p:extLst>
      <p:ext uri="{BB962C8B-B14F-4D97-AF65-F5344CB8AC3E}">
        <p14:creationId xmlns:p14="http://schemas.microsoft.com/office/powerpoint/2010/main" val="3329215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699247" y="949361"/>
            <a:ext cx="7866530" cy="3973524"/>
          </a:xfrm>
          <a:prstGeom prst="rect">
            <a:avLst/>
          </a:prstGeom>
        </p:spPr>
        <p:txBody>
          <a:bodyPr wrap="square">
            <a:spAutoFit/>
          </a:bodyPr>
          <a:lstStyle>
            <a:defPPr>
              <a:defRPr lang="es-VE"/>
            </a:defPPr>
            <a:lvl1pPr algn="just">
              <a:lnSpc>
                <a:spcPct val="150000"/>
              </a:lnSpc>
            </a:lvl1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0800"/>
                </a:solidFill>
                <a:effectLst/>
                <a:uLnTx/>
                <a:uFillTx/>
                <a:latin typeface="Calibri" panose="020F0502020204030204"/>
                <a:ea typeface="+mn-ea"/>
                <a:cs typeface="+mn-cs"/>
              </a:rPr>
              <a:t>Yuppies Trading Business Co., Ltd, founded in Hong Kong, Popular Republic of China, under Registration Number 2102240, dedicated to the following activities:</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90800"/>
                </a:solidFill>
                <a:effectLst/>
                <a:uLnTx/>
                <a:uFillTx/>
                <a:latin typeface="Calibri" panose="020F0502020204030204"/>
                <a:ea typeface="+mn-ea"/>
                <a:cs typeface="+mn-cs"/>
              </a:rPr>
              <a:t>Procurement</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600" dirty="0">
                <a:solidFill>
                  <a:srgbClr val="190800"/>
                </a:solidFill>
                <a:latin typeface="Calibri" panose="020F0502020204030204"/>
              </a:rPr>
              <a:t>Manufacturing</a:t>
            </a:r>
            <a:endParaRPr kumimoji="0" lang="en-US" sz="1600" b="0" i="0" u="none" strike="noStrike" kern="1200" cap="none" spc="0" normalizeH="0" baseline="0" noProof="0" dirty="0">
              <a:ln>
                <a:noFill/>
              </a:ln>
              <a:solidFill>
                <a:srgbClr val="190800"/>
              </a:solidFill>
              <a:effectLst/>
              <a:uLnTx/>
              <a:uFillTx/>
              <a:latin typeface="Calibri" panose="020F0502020204030204"/>
              <a:ea typeface="+mn-ea"/>
              <a:cs typeface="+mn-cs"/>
            </a:endParaRP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90800"/>
                </a:solidFill>
                <a:effectLst/>
                <a:uLnTx/>
                <a:uFillTx/>
                <a:latin typeface="Calibri" panose="020F0502020204030204"/>
                <a:ea typeface="+mn-ea"/>
                <a:cs typeface="+mn-cs"/>
              </a:rPr>
              <a:t>Evaluation</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90800"/>
                </a:solidFill>
                <a:effectLst/>
                <a:uLnTx/>
                <a:uFillTx/>
                <a:latin typeface="Calibri" panose="020F0502020204030204"/>
                <a:ea typeface="+mn-ea"/>
                <a:cs typeface="+mn-cs"/>
              </a:rPr>
              <a:t>Development</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90800"/>
                </a:solidFill>
                <a:effectLst/>
                <a:uLnTx/>
                <a:uFillTx/>
                <a:latin typeface="Calibri" panose="020F0502020204030204"/>
                <a:ea typeface="+mn-ea"/>
                <a:cs typeface="+mn-cs"/>
              </a:rPr>
              <a:t>Implementation and maintenance of equipment</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600" dirty="0">
                <a:solidFill>
                  <a:srgbClr val="190800"/>
                </a:solidFill>
                <a:latin typeface="Calibri" panose="020F0502020204030204"/>
              </a:rPr>
              <a:t>Product Customization – See Catalog</a:t>
            </a:r>
            <a:endParaRPr kumimoji="0" lang="en-US" sz="1800" b="0" i="0" u="none" strike="noStrike" kern="1200" cap="none" spc="0" normalizeH="0" baseline="0" noProof="0" dirty="0">
              <a:ln>
                <a:noFill/>
              </a:ln>
              <a:solidFill>
                <a:srgbClr val="190800"/>
              </a:solidFill>
              <a:effectLst/>
              <a:uLnTx/>
              <a:uFillTx/>
              <a:latin typeface="Calibri" panose="020F0502020204030204"/>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0800"/>
                </a:solidFill>
                <a:effectLst/>
                <a:uLnTx/>
                <a:uFillTx/>
                <a:latin typeface="Calibri" panose="020F0502020204030204"/>
                <a:ea typeface="+mn-ea"/>
                <a:cs typeface="+mn-cs"/>
              </a:rPr>
              <a:t>Good history with high proficiency in projects within the Oil and Gas industry, especially </a:t>
            </a:r>
            <a:r>
              <a:rPr lang="en-US" dirty="0">
                <a:solidFill>
                  <a:srgbClr val="190800"/>
                </a:solidFill>
                <a:latin typeface="Calibri" panose="020F0502020204030204"/>
              </a:rPr>
              <a:t>in</a:t>
            </a:r>
            <a:r>
              <a:rPr kumimoji="0" lang="en-US" sz="1800" b="0" i="0" u="none" strike="noStrike" kern="1200" cap="none" spc="0" normalizeH="0" baseline="0" noProof="0" dirty="0">
                <a:ln>
                  <a:noFill/>
                </a:ln>
                <a:solidFill>
                  <a:srgbClr val="190800"/>
                </a:solidFill>
                <a:effectLst/>
                <a:uLnTx/>
                <a:uFillTx/>
                <a:latin typeface="Calibri" panose="020F0502020204030204"/>
                <a:ea typeface="+mn-ea"/>
                <a:cs typeface="+mn-cs"/>
              </a:rPr>
              <a:t> China, Latin America , Africa and Europe.</a:t>
            </a:r>
          </a:p>
        </p:txBody>
      </p:sp>
      <p:pic>
        <p:nvPicPr>
          <p:cNvPr id="4"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0506" y="4846482"/>
            <a:ext cx="1740814" cy="1488660"/>
          </a:xfrm>
          <a:prstGeom prst="rect">
            <a:avLst/>
          </a:prstGeom>
        </p:spPr>
      </p:pic>
      <p:pic>
        <p:nvPicPr>
          <p:cNvPr id="5"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07475" y="4832134"/>
            <a:ext cx="2001391" cy="1501043"/>
          </a:xfrm>
          <a:prstGeom prst="rect">
            <a:avLst/>
          </a:prstGeom>
        </p:spPr>
      </p:pic>
      <p:pic>
        <p:nvPicPr>
          <p:cNvPr id="6" name="Imagen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14965" y="4846482"/>
            <a:ext cx="2001333" cy="1501000"/>
          </a:xfrm>
          <a:prstGeom prst="rect">
            <a:avLst/>
          </a:prstGeom>
        </p:spPr>
      </p:pic>
      <p:pic>
        <p:nvPicPr>
          <p:cNvPr id="7" name="Picture 6" descr="A picture containing building, outdoor, truck, train&#10;&#10;Description automatically generated">
            <a:extLst>
              <a:ext uri="{FF2B5EF4-FFF2-40B4-BE49-F238E27FC236}">
                <a16:creationId xmlns:a16="http://schemas.microsoft.com/office/drawing/2014/main" id="{F5CDE7A9-2591-40BE-B607-70E66CAF87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8097" y="1734305"/>
            <a:ext cx="2465404" cy="2403635"/>
          </a:xfrm>
          <a:prstGeom prst="rect">
            <a:avLst/>
          </a:prstGeom>
        </p:spPr>
      </p:pic>
    </p:spTree>
    <p:extLst>
      <p:ext uri="{BB962C8B-B14F-4D97-AF65-F5344CB8AC3E}">
        <p14:creationId xmlns:p14="http://schemas.microsoft.com/office/powerpoint/2010/main" val="3725656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AC4C80A6-05CB-4BA6-936D-89B321B29962}"/>
              </a:ext>
            </a:extLst>
          </p:cNvPr>
          <p:cNvSpPr/>
          <p:nvPr/>
        </p:nvSpPr>
        <p:spPr>
          <a:xfrm>
            <a:off x="4448328" y="5235000"/>
            <a:ext cx="1690003" cy="40691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algn="ctr"/>
            <a:endParaRPr lang="fr-FR" sz="1350"/>
          </a:p>
        </p:txBody>
      </p:sp>
      <p:sp>
        <p:nvSpPr>
          <p:cNvPr id="4" name="Slide Number Placeholder 3"/>
          <p:cNvSpPr>
            <a:spLocks noGrp="1"/>
          </p:cNvSpPr>
          <p:nvPr>
            <p:ph type="sldNum" sz="quarter" idx="12"/>
          </p:nvPr>
        </p:nvSpPr>
        <p:spPr/>
        <p:txBody>
          <a:bodyPr/>
          <a:lstStyle/>
          <a:p>
            <a:fld id="{00E6A5BD-C011-4A45-AA3A-201790FB7F2B}" type="slidenum">
              <a:rPr lang="en-CA" smtClean="0"/>
              <a:t>5</a:t>
            </a:fld>
            <a:endParaRPr lang="en-CA"/>
          </a:p>
        </p:txBody>
      </p:sp>
      <p:sp>
        <p:nvSpPr>
          <p:cNvPr id="2" name="Rectangle 1"/>
          <p:cNvSpPr/>
          <p:nvPr/>
        </p:nvSpPr>
        <p:spPr>
          <a:xfrm>
            <a:off x="745116" y="1637175"/>
            <a:ext cx="2306307" cy="400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err="1"/>
              <a:t>Bernadin</a:t>
            </a:r>
            <a:r>
              <a:rPr lang="en-GB" sz="1350" dirty="0"/>
              <a:t> BAYONNE</a:t>
            </a:r>
          </a:p>
        </p:txBody>
      </p:sp>
      <p:sp>
        <p:nvSpPr>
          <p:cNvPr id="7" name="Rectangle 6"/>
          <p:cNvSpPr/>
          <p:nvPr/>
        </p:nvSpPr>
        <p:spPr>
          <a:xfrm>
            <a:off x="745115" y="2461139"/>
            <a:ext cx="2306307" cy="3902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Rabbi </a:t>
            </a:r>
            <a:r>
              <a:rPr lang="en-GB" sz="1350" dirty="0" err="1"/>
              <a:t>Sandza</a:t>
            </a:r>
            <a:endParaRPr lang="en-GB" sz="1350" dirty="0"/>
          </a:p>
        </p:txBody>
      </p:sp>
      <p:sp>
        <p:nvSpPr>
          <p:cNvPr id="8" name="Rectangle 7"/>
          <p:cNvSpPr/>
          <p:nvPr/>
        </p:nvSpPr>
        <p:spPr>
          <a:xfrm>
            <a:off x="-1" y="4268733"/>
            <a:ext cx="1655811" cy="3902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Franck ATSIENDO</a:t>
            </a:r>
          </a:p>
        </p:txBody>
      </p:sp>
      <p:sp>
        <p:nvSpPr>
          <p:cNvPr id="9" name="Rectangle 8"/>
          <p:cNvSpPr/>
          <p:nvPr/>
        </p:nvSpPr>
        <p:spPr>
          <a:xfrm>
            <a:off x="2406843" y="4302247"/>
            <a:ext cx="1387726" cy="3902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err="1"/>
              <a:t>Ackilas</a:t>
            </a:r>
            <a:endParaRPr lang="en-GB" sz="1350" dirty="0"/>
          </a:p>
        </p:txBody>
      </p:sp>
      <p:sp>
        <p:nvSpPr>
          <p:cNvPr id="11" name="Rectangle 10"/>
          <p:cNvSpPr/>
          <p:nvPr/>
        </p:nvSpPr>
        <p:spPr>
          <a:xfrm>
            <a:off x="2758464" y="3208218"/>
            <a:ext cx="1505999" cy="3902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err="1"/>
              <a:t>Chanti</a:t>
            </a:r>
            <a:r>
              <a:rPr lang="en-GB" sz="1350" dirty="0"/>
              <a:t> Babel</a:t>
            </a:r>
          </a:p>
        </p:txBody>
      </p:sp>
      <p:sp>
        <p:nvSpPr>
          <p:cNvPr id="13" name="Rectangle 12"/>
          <p:cNvSpPr/>
          <p:nvPr/>
        </p:nvSpPr>
        <p:spPr>
          <a:xfrm>
            <a:off x="4352419" y="1647030"/>
            <a:ext cx="2306307" cy="3902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Nicholas Camacho</a:t>
            </a:r>
          </a:p>
        </p:txBody>
      </p:sp>
      <p:sp>
        <p:nvSpPr>
          <p:cNvPr id="15" name="Rectangle 14"/>
          <p:cNvSpPr/>
          <p:nvPr/>
        </p:nvSpPr>
        <p:spPr>
          <a:xfrm>
            <a:off x="5972644" y="3636635"/>
            <a:ext cx="1580654" cy="3902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Carlos </a:t>
            </a:r>
            <a:r>
              <a:rPr lang="en-GB" sz="1350" dirty="0" err="1"/>
              <a:t>Chacin</a:t>
            </a:r>
            <a:endParaRPr lang="en-GB" sz="1350" dirty="0"/>
          </a:p>
        </p:txBody>
      </p:sp>
      <p:sp>
        <p:nvSpPr>
          <p:cNvPr id="16" name="Rectangle 15"/>
          <p:cNvSpPr/>
          <p:nvPr/>
        </p:nvSpPr>
        <p:spPr>
          <a:xfrm>
            <a:off x="4703297" y="2580988"/>
            <a:ext cx="1592731" cy="3902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Jose Camacho</a:t>
            </a:r>
          </a:p>
        </p:txBody>
      </p:sp>
      <p:cxnSp>
        <p:nvCxnSpPr>
          <p:cNvPr id="20" name="Straight Connector 19"/>
          <p:cNvCxnSpPr>
            <a:stCxn id="2" idx="2"/>
          </p:cNvCxnSpPr>
          <p:nvPr/>
        </p:nvCxnSpPr>
        <p:spPr>
          <a:xfrm>
            <a:off x="1898269" y="2037328"/>
            <a:ext cx="5913" cy="41986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a:cxnSpLocks/>
            <a:stCxn id="7" idx="2"/>
          </p:cNvCxnSpPr>
          <p:nvPr/>
        </p:nvCxnSpPr>
        <p:spPr>
          <a:xfrm flipH="1">
            <a:off x="1898268" y="2851437"/>
            <a:ext cx="1" cy="1645959"/>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11" idx="1"/>
          </p:cNvCxnSpPr>
          <p:nvPr/>
        </p:nvCxnSpPr>
        <p:spPr>
          <a:xfrm flipV="1">
            <a:off x="1875362" y="3403368"/>
            <a:ext cx="883102" cy="3941"/>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a:cxnSpLocks/>
          </p:cNvCxnSpPr>
          <p:nvPr/>
        </p:nvCxnSpPr>
        <p:spPr>
          <a:xfrm flipH="1">
            <a:off x="5490077" y="2314213"/>
            <a:ext cx="5886" cy="419862"/>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a:cxnSpLocks/>
          </p:cNvCxnSpPr>
          <p:nvPr/>
        </p:nvCxnSpPr>
        <p:spPr>
          <a:xfrm>
            <a:off x="6067368" y="3225868"/>
            <a:ext cx="0" cy="735661"/>
          </a:xfrm>
          <a:prstGeom prst="line">
            <a:avLst/>
          </a:prstGeom>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745115" y="2037329"/>
            <a:ext cx="2306308" cy="20303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350" dirty="0"/>
              <a:t>Operations Manger</a:t>
            </a:r>
          </a:p>
        </p:txBody>
      </p:sp>
      <p:sp>
        <p:nvSpPr>
          <p:cNvPr id="40" name="Rectangle 39"/>
          <p:cNvSpPr/>
          <p:nvPr/>
        </p:nvSpPr>
        <p:spPr>
          <a:xfrm>
            <a:off x="745115" y="2877060"/>
            <a:ext cx="2306307" cy="21092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350" dirty="0"/>
              <a:t>Commercial Director</a:t>
            </a:r>
          </a:p>
        </p:txBody>
      </p:sp>
      <p:sp>
        <p:nvSpPr>
          <p:cNvPr id="44" name="Rectangle 43"/>
          <p:cNvSpPr/>
          <p:nvPr/>
        </p:nvSpPr>
        <p:spPr>
          <a:xfrm>
            <a:off x="2758463" y="3614186"/>
            <a:ext cx="1508775" cy="28786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350" dirty="0"/>
              <a:t>Administration</a:t>
            </a:r>
          </a:p>
        </p:txBody>
      </p:sp>
      <p:sp>
        <p:nvSpPr>
          <p:cNvPr id="46" name="Rectangle 45"/>
          <p:cNvSpPr/>
          <p:nvPr/>
        </p:nvSpPr>
        <p:spPr>
          <a:xfrm>
            <a:off x="0" y="4659031"/>
            <a:ext cx="1655810" cy="26414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350" dirty="0" err="1"/>
              <a:t>Acounting</a:t>
            </a:r>
            <a:r>
              <a:rPr lang="en-GB" sz="1350" dirty="0"/>
              <a:t> Director</a:t>
            </a:r>
          </a:p>
        </p:txBody>
      </p:sp>
      <p:sp>
        <p:nvSpPr>
          <p:cNvPr id="47" name="Rectangle 46"/>
          <p:cNvSpPr/>
          <p:nvPr/>
        </p:nvSpPr>
        <p:spPr>
          <a:xfrm>
            <a:off x="745116" y="1637176"/>
            <a:ext cx="2306307" cy="3902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err="1"/>
              <a:t>Nadin</a:t>
            </a:r>
            <a:r>
              <a:rPr lang="en-GB" sz="1350" dirty="0"/>
              <a:t> MAVOUNGOU</a:t>
            </a:r>
          </a:p>
        </p:txBody>
      </p:sp>
      <p:sp>
        <p:nvSpPr>
          <p:cNvPr id="54" name="Rectangle 53"/>
          <p:cNvSpPr/>
          <p:nvPr/>
        </p:nvSpPr>
        <p:spPr>
          <a:xfrm>
            <a:off x="2406843" y="4684167"/>
            <a:ext cx="1387726" cy="36861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Administration</a:t>
            </a:r>
          </a:p>
        </p:txBody>
      </p:sp>
      <p:sp>
        <p:nvSpPr>
          <p:cNvPr id="56" name="Rectangle 55"/>
          <p:cNvSpPr/>
          <p:nvPr/>
        </p:nvSpPr>
        <p:spPr>
          <a:xfrm>
            <a:off x="981660" y="922711"/>
            <a:ext cx="1845045" cy="3548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C.O.G.B.I</a:t>
            </a:r>
          </a:p>
        </p:txBody>
      </p:sp>
      <p:sp>
        <p:nvSpPr>
          <p:cNvPr id="57" name="Rectangle 56"/>
          <p:cNvSpPr/>
          <p:nvPr/>
        </p:nvSpPr>
        <p:spPr>
          <a:xfrm>
            <a:off x="4805225" y="945564"/>
            <a:ext cx="1288070" cy="3375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YUPP</a:t>
            </a:r>
          </a:p>
        </p:txBody>
      </p:sp>
      <p:cxnSp>
        <p:nvCxnSpPr>
          <p:cNvPr id="29" name="Straight Connector 28">
            <a:extLst>
              <a:ext uri="{FF2B5EF4-FFF2-40B4-BE49-F238E27FC236}">
                <a16:creationId xmlns:a16="http://schemas.microsoft.com/office/drawing/2014/main" id="{A02DCB89-BECB-4CE3-843A-9EFD1E87B104}"/>
              </a:ext>
            </a:extLst>
          </p:cNvPr>
          <p:cNvCxnSpPr>
            <a:cxnSpLocks/>
          </p:cNvCxnSpPr>
          <p:nvPr/>
        </p:nvCxnSpPr>
        <p:spPr>
          <a:xfrm>
            <a:off x="4898621" y="3247844"/>
            <a:ext cx="0" cy="1582687"/>
          </a:xfrm>
          <a:prstGeom prst="line">
            <a:avLst/>
          </a:prstGeom>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C671F40C-3976-4EDE-8291-06DAA9241651}"/>
              </a:ext>
            </a:extLst>
          </p:cNvPr>
          <p:cNvSpPr/>
          <p:nvPr/>
        </p:nvSpPr>
        <p:spPr>
          <a:xfrm>
            <a:off x="4448329" y="4830532"/>
            <a:ext cx="1690003" cy="3902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Christian Ibeagha</a:t>
            </a:r>
          </a:p>
        </p:txBody>
      </p:sp>
      <p:cxnSp>
        <p:nvCxnSpPr>
          <p:cNvPr id="45" name="Straight Connector 44">
            <a:extLst>
              <a:ext uri="{FF2B5EF4-FFF2-40B4-BE49-F238E27FC236}">
                <a16:creationId xmlns:a16="http://schemas.microsoft.com/office/drawing/2014/main" id="{D4F6C3BA-A2A9-4176-946A-DCE60202BF49}"/>
              </a:ext>
            </a:extLst>
          </p:cNvPr>
          <p:cNvCxnSpPr/>
          <p:nvPr/>
        </p:nvCxnSpPr>
        <p:spPr>
          <a:xfrm flipV="1">
            <a:off x="1589776" y="4481623"/>
            <a:ext cx="883102" cy="3941"/>
          </a:xfrm>
          <a:prstGeom prst="line">
            <a:avLst/>
          </a:prstGeom>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D1322067-6593-43C8-B9B0-0494130B2EA9}"/>
              </a:ext>
            </a:extLst>
          </p:cNvPr>
          <p:cNvSpPr/>
          <p:nvPr/>
        </p:nvSpPr>
        <p:spPr>
          <a:xfrm>
            <a:off x="4350973" y="2033900"/>
            <a:ext cx="2306307" cy="27053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algn="ctr"/>
            <a:r>
              <a:rPr lang="en-GB" sz="1350" dirty="0"/>
              <a:t>CEO</a:t>
            </a:r>
          </a:p>
        </p:txBody>
      </p:sp>
      <p:sp>
        <p:nvSpPr>
          <p:cNvPr id="48" name="Rectangle 47">
            <a:extLst>
              <a:ext uri="{FF2B5EF4-FFF2-40B4-BE49-F238E27FC236}">
                <a16:creationId xmlns:a16="http://schemas.microsoft.com/office/drawing/2014/main" id="{9CAB2054-5471-45C9-9957-3337CA7BB390}"/>
              </a:ext>
            </a:extLst>
          </p:cNvPr>
          <p:cNvSpPr/>
          <p:nvPr/>
        </p:nvSpPr>
        <p:spPr>
          <a:xfrm>
            <a:off x="4703297" y="2977315"/>
            <a:ext cx="1592731" cy="27053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algn="ctr"/>
            <a:r>
              <a:rPr lang="en-GB" sz="1350"/>
              <a:t>Operations Manger</a:t>
            </a:r>
            <a:endParaRPr lang="en-GB" sz="1350" dirty="0"/>
          </a:p>
        </p:txBody>
      </p:sp>
      <p:sp>
        <p:nvSpPr>
          <p:cNvPr id="37" name="Rectangle 36">
            <a:extLst>
              <a:ext uri="{FF2B5EF4-FFF2-40B4-BE49-F238E27FC236}">
                <a16:creationId xmlns:a16="http://schemas.microsoft.com/office/drawing/2014/main" id="{2C7E09AF-B8C9-464C-B866-A6023672B024}"/>
              </a:ext>
            </a:extLst>
          </p:cNvPr>
          <p:cNvSpPr/>
          <p:nvPr/>
        </p:nvSpPr>
        <p:spPr>
          <a:xfrm>
            <a:off x="4473766" y="5286233"/>
            <a:ext cx="1716753" cy="300082"/>
          </a:xfrm>
          <a:prstGeom prst="rect">
            <a:avLst/>
          </a:prstGeom>
        </p:spPr>
        <p:txBody>
          <a:bodyPr wrap="none">
            <a:spAutoFit/>
          </a:bodyPr>
          <a:lstStyle/>
          <a:p>
            <a:pPr algn="ctr"/>
            <a:r>
              <a:rPr lang="en-GB" sz="1350" dirty="0">
                <a:solidFill>
                  <a:schemeClr val="bg1"/>
                </a:solidFill>
              </a:rPr>
              <a:t>Business Dev. Manger</a:t>
            </a:r>
          </a:p>
        </p:txBody>
      </p:sp>
      <p:sp>
        <p:nvSpPr>
          <p:cNvPr id="41" name="Rectangle 40">
            <a:extLst>
              <a:ext uri="{FF2B5EF4-FFF2-40B4-BE49-F238E27FC236}">
                <a16:creationId xmlns:a16="http://schemas.microsoft.com/office/drawing/2014/main" id="{BA26191F-1E2F-4502-B349-CB7EBCE7E786}"/>
              </a:ext>
            </a:extLst>
          </p:cNvPr>
          <p:cNvSpPr/>
          <p:nvPr/>
        </p:nvSpPr>
        <p:spPr>
          <a:xfrm>
            <a:off x="5960569" y="4026933"/>
            <a:ext cx="1592731" cy="32338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algn="ctr"/>
            <a:endParaRPr lang="fr-FR" sz="1350"/>
          </a:p>
        </p:txBody>
      </p:sp>
      <p:sp>
        <p:nvSpPr>
          <p:cNvPr id="42" name="Rectangle 41">
            <a:extLst>
              <a:ext uri="{FF2B5EF4-FFF2-40B4-BE49-F238E27FC236}">
                <a16:creationId xmlns:a16="http://schemas.microsoft.com/office/drawing/2014/main" id="{855AA031-AA70-4FE4-BC87-55F6B5E26045}"/>
              </a:ext>
            </a:extLst>
          </p:cNvPr>
          <p:cNvSpPr/>
          <p:nvPr/>
        </p:nvSpPr>
        <p:spPr>
          <a:xfrm>
            <a:off x="5972645" y="4009191"/>
            <a:ext cx="1605318" cy="300082"/>
          </a:xfrm>
          <a:prstGeom prst="rect">
            <a:avLst/>
          </a:prstGeom>
        </p:spPr>
        <p:txBody>
          <a:bodyPr wrap="square">
            <a:spAutoFit/>
          </a:bodyPr>
          <a:lstStyle/>
          <a:p>
            <a:pPr algn="ctr"/>
            <a:r>
              <a:rPr lang="en-GB" sz="1350" dirty="0">
                <a:solidFill>
                  <a:schemeClr val="bg1"/>
                </a:solidFill>
              </a:rPr>
              <a:t>Technical Manger</a:t>
            </a:r>
          </a:p>
        </p:txBody>
      </p:sp>
      <p:cxnSp>
        <p:nvCxnSpPr>
          <p:cNvPr id="33" name="Straight Connector 32">
            <a:extLst>
              <a:ext uri="{FF2B5EF4-FFF2-40B4-BE49-F238E27FC236}">
                <a16:creationId xmlns:a16="http://schemas.microsoft.com/office/drawing/2014/main" id="{FC37F844-2C38-4E64-93FF-021F33411B44}"/>
              </a:ext>
            </a:extLst>
          </p:cNvPr>
          <p:cNvCxnSpPr>
            <a:cxnSpLocks/>
          </p:cNvCxnSpPr>
          <p:nvPr/>
        </p:nvCxnSpPr>
        <p:spPr>
          <a:xfrm flipV="1">
            <a:off x="3051422" y="1991652"/>
            <a:ext cx="1299551" cy="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1574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2802929" y="762681"/>
            <a:ext cx="3538148" cy="70788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lvl="0" algn="ctr" defTabSz="914400"/>
            <a:r>
              <a:rPr kumimoji="0" lang="es-ES" sz="4000" b="0" i="0" u="none" strike="noStrike" kern="1200" cap="none" spc="0" normalizeH="0" baseline="0" noProof="0" dirty="0" err="1">
                <a:ln>
                  <a:noFill/>
                </a:ln>
                <a:solidFill>
                  <a:srgbClr val="190800"/>
                </a:solidFill>
                <a:effectLst/>
                <a:uLnTx/>
                <a:uFillTx/>
                <a:latin typeface="Baskerville Old Face" panose="02020602080505020303" pitchFamily="18" charset="0"/>
                <a:ea typeface="+mn-ea"/>
                <a:cs typeface="Arial" charset="0"/>
              </a:rPr>
              <a:t>Yupp</a:t>
            </a:r>
            <a:r>
              <a:rPr lang="es-ES" sz="4000" dirty="0">
                <a:solidFill>
                  <a:srgbClr val="190800"/>
                </a:solidFill>
                <a:latin typeface="Baskerville Old Face" panose="02020602080505020303" pitchFamily="18" charset="0"/>
                <a:cs typeface="Arial" charset="0"/>
              </a:rPr>
              <a:t> </a:t>
            </a:r>
            <a:r>
              <a:rPr lang="es-ES" sz="4000" dirty="0" err="1">
                <a:solidFill>
                  <a:srgbClr val="190800"/>
                </a:solidFill>
                <a:latin typeface="Baskerville Old Face" panose="02020602080505020303" pitchFamily="18" charset="0"/>
                <a:cs typeface="Arial" charset="0"/>
              </a:rPr>
              <a:t>Associates</a:t>
            </a:r>
            <a:endParaRPr kumimoji="0" lang="es-ES" sz="4000" b="0" i="0" u="none" strike="noStrike" kern="1200" cap="none" spc="0" normalizeH="0" baseline="0" noProof="0" dirty="0">
              <a:ln>
                <a:noFill/>
              </a:ln>
              <a:solidFill>
                <a:srgbClr val="190800"/>
              </a:solidFill>
              <a:effectLst/>
              <a:uLnTx/>
              <a:uFillTx/>
              <a:latin typeface="Baskerville Old Face" panose="02020602080505020303" pitchFamily="18" charset="0"/>
              <a:ea typeface="+mn-ea"/>
              <a:cs typeface="Arial" charset="0"/>
            </a:endParaRPr>
          </a:p>
        </p:txBody>
      </p:sp>
      <p:sp>
        <p:nvSpPr>
          <p:cNvPr id="6" name="Rectángulo 5"/>
          <p:cNvSpPr/>
          <p:nvPr/>
        </p:nvSpPr>
        <p:spPr>
          <a:xfrm>
            <a:off x="695722" y="1339842"/>
            <a:ext cx="6222174" cy="522001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90800"/>
                </a:solidFill>
                <a:effectLst/>
                <a:uLnTx/>
                <a:uFillTx/>
                <a:latin typeface="Calibri" panose="020F0502020204030204"/>
                <a:ea typeface="+mn-ea"/>
                <a:cs typeface="+mn-cs"/>
              </a:rPr>
              <a:t>JEREH</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400" dirty="0">
                <a:solidFill>
                  <a:srgbClr val="190800"/>
                </a:solidFill>
                <a:latin typeface="Calibri" panose="020F0502020204030204"/>
              </a:rPr>
              <a:t>T</a:t>
            </a:r>
            <a:r>
              <a:rPr kumimoji="0" lang="en-US" sz="1400" b="0" i="0" u="none" strike="noStrike" kern="1200" cap="none" spc="0" normalizeH="0" baseline="0" noProof="0" dirty="0">
                <a:ln>
                  <a:noFill/>
                </a:ln>
                <a:solidFill>
                  <a:srgbClr val="190800"/>
                </a:solidFill>
                <a:effectLst/>
                <a:uLnTx/>
                <a:uFillTx/>
                <a:latin typeface="Calibri" panose="020F0502020204030204"/>
                <a:ea typeface="+mn-ea"/>
                <a:cs typeface="+mn-cs"/>
              </a:rPr>
              <a:t>he world's largest manufacturer of drilling, completion and cementing equipment, it offers customers integrated operating solutions and the development of onshore and offshore oilfields.</a:t>
            </a:r>
          </a:p>
          <a:p>
            <a:pPr algn="just" defTabSz="914400">
              <a:lnSpc>
                <a:spcPct val="150000"/>
              </a:lnSpc>
            </a:pPr>
            <a:r>
              <a:rPr lang="en-US" sz="2400" b="1" dirty="0">
                <a:solidFill>
                  <a:srgbClr val="190800"/>
                </a:solidFill>
              </a:rPr>
              <a:t>HIGHLAND</a:t>
            </a:r>
          </a:p>
          <a:p>
            <a:pPr marL="285750" indent="-285750" algn="just" defTabSz="914400">
              <a:lnSpc>
                <a:spcPct val="150000"/>
              </a:lnSpc>
              <a:buFont typeface="Arial" panose="020B0604020202020204" pitchFamily="34" charset="0"/>
              <a:buChar char="•"/>
            </a:pPr>
            <a:r>
              <a:rPr lang="en-US" sz="1400" dirty="0">
                <a:solidFill>
                  <a:srgbClr val="190800"/>
                </a:solidFill>
              </a:rPr>
              <a:t>Oilfield Highland Petroleum Equipment Co., Ltd, is a Chinese company that has a strict and high performance certifications: ISO 9001: 2000; ISO 14001; OHSAS 18001</a:t>
            </a:r>
          </a:p>
          <a:p>
            <a:pPr marL="285750" indent="-285750" algn="just" defTabSz="914400">
              <a:lnSpc>
                <a:spcPct val="150000"/>
              </a:lnSpc>
              <a:buFont typeface="Arial" panose="020B0604020202020204" pitchFamily="34" charset="0"/>
              <a:buChar char="•"/>
            </a:pPr>
            <a:r>
              <a:rPr lang="en-US" sz="1400" dirty="0">
                <a:solidFill>
                  <a:srgbClr val="190800"/>
                </a:solidFill>
              </a:rPr>
              <a:t>With owns patents for the manufacture of: pipes, fuel emptying pump, pumping unit, drilling rig, substructure, winch, block, rotating table among the most remarkable drilling equipment.</a:t>
            </a:r>
          </a:p>
          <a:p>
            <a:pPr algn="just" defTabSz="914400">
              <a:lnSpc>
                <a:spcPct val="150000"/>
              </a:lnSpc>
            </a:pPr>
            <a:endParaRPr lang="en-US" sz="1400" b="1" dirty="0">
              <a:solidFill>
                <a:srgbClr val="190800"/>
              </a:solidFill>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90800"/>
              </a:solidFill>
              <a:effectLst/>
              <a:uLnTx/>
              <a:uFillTx/>
              <a:latin typeface="Calibri" panose="020F0502020204030204"/>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0800"/>
                </a:solidFill>
                <a:effectLst/>
                <a:uLnTx/>
                <a:uFillTx/>
                <a:latin typeface="Calibri" panose="020F0502020204030204"/>
                <a:ea typeface="+mn-ea"/>
                <a:cs typeface="+mn-cs"/>
              </a:rPr>
              <a:t>.</a:t>
            </a:r>
            <a:endParaRPr kumimoji="0" lang="es-VE" sz="1800" b="0" i="0" u="none" strike="noStrike" kern="1200" cap="none" spc="0" normalizeH="0" baseline="0" noProof="0" dirty="0">
              <a:ln>
                <a:noFill/>
              </a:ln>
              <a:solidFill>
                <a:srgbClr val="190800"/>
              </a:solidFill>
              <a:effectLst/>
              <a:uLnTx/>
              <a:uFillTx/>
              <a:latin typeface="Calibri" panose="020F0502020204030204"/>
              <a:ea typeface="+mn-ea"/>
              <a:cs typeface="+mn-cs"/>
            </a:endParaRPr>
          </a:p>
        </p:txBody>
      </p:sp>
      <p:pic>
        <p:nvPicPr>
          <p:cNvPr id="4" name="Picture 10"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869" y="5341906"/>
            <a:ext cx="2790418" cy="1506826"/>
          </a:xfrm>
          <a:prstGeom prst="round2DiagRect">
            <a:avLst>
              <a:gd name="adj1" fmla="val 50000"/>
              <a:gd name="adj2" fmla="val 0"/>
            </a:avLst>
          </a:prstGeom>
          <a:noFill/>
          <a:extLst>
            <a:ext uri="{909E8E84-426E-40DD-AFC4-6F175D3DCCD1}">
              <a14:hiddenFill xmlns:a14="http://schemas.microsoft.com/office/drawing/2010/main">
                <a:solidFill>
                  <a:srgbClr val="FFFFFF"/>
                </a:solidFill>
              </a14:hiddenFill>
            </a:ext>
          </a:extLst>
        </p:spPr>
      </p:pic>
      <p:pic>
        <p:nvPicPr>
          <p:cNvPr id="7" name="Picture 12" descr="Resultado de imagen para jereh grou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349670"/>
            <a:ext cx="2568389" cy="1508330"/>
          </a:xfrm>
          <a:prstGeom prst="round2DiagRect">
            <a:avLst>
              <a:gd name="adj1" fmla="val 0"/>
              <a:gd name="adj2" fmla="val 50000"/>
            </a:avLst>
          </a:prstGeom>
          <a:noFill/>
          <a:extLst>
            <a:ext uri="{909E8E84-426E-40DD-AFC4-6F175D3DCCD1}">
              <a14:hiddenFill xmlns:a14="http://schemas.microsoft.com/office/drawing/2010/main">
                <a:solidFill>
                  <a:srgbClr val="FFFFFF"/>
                </a:solidFill>
              </a14:hiddenFill>
            </a:ext>
          </a:extLst>
        </p:spPr>
      </p:pic>
      <p:pic>
        <p:nvPicPr>
          <p:cNvPr id="8" name="Imagen 5">
            <a:extLst>
              <a:ext uri="{FF2B5EF4-FFF2-40B4-BE49-F238E27FC236}">
                <a16:creationId xmlns:a16="http://schemas.microsoft.com/office/drawing/2014/main" id="{46A36BED-EF19-4314-9735-E5FAC91A5D40}"/>
              </a:ext>
            </a:extLst>
          </p:cNvPr>
          <p:cNvPicPr>
            <a:picLocks noChangeAspect="1"/>
          </p:cNvPicPr>
          <p:nvPr/>
        </p:nvPicPr>
        <p:blipFill>
          <a:blip r:embed="rId4"/>
          <a:stretch>
            <a:fillRect/>
          </a:stretch>
        </p:blipFill>
        <p:spPr>
          <a:xfrm>
            <a:off x="6846850" y="3633059"/>
            <a:ext cx="2297150" cy="1462380"/>
          </a:xfrm>
          <a:prstGeom prst="round2DiagRect">
            <a:avLst>
              <a:gd name="adj1" fmla="val 50000"/>
              <a:gd name="adj2" fmla="val 0"/>
            </a:avLst>
          </a:prstGeom>
        </p:spPr>
      </p:pic>
      <p:pic>
        <p:nvPicPr>
          <p:cNvPr id="9" name="Imagen 3">
            <a:extLst>
              <a:ext uri="{FF2B5EF4-FFF2-40B4-BE49-F238E27FC236}">
                <a16:creationId xmlns:a16="http://schemas.microsoft.com/office/drawing/2014/main" id="{125B15CC-4F4E-4C1D-A40C-05AED787342D}"/>
              </a:ext>
            </a:extLst>
          </p:cNvPr>
          <p:cNvPicPr>
            <a:picLocks noChangeAspect="1"/>
          </p:cNvPicPr>
          <p:nvPr/>
        </p:nvPicPr>
        <p:blipFill>
          <a:blip r:embed="rId5"/>
          <a:stretch>
            <a:fillRect/>
          </a:stretch>
        </p:blipFill>
        <p:spPr>
          <a:xfrm>
            <a:off x="5718997" y="5341906"/>
            <a:ext cx="2397798" cy="1464422"/>
          </a:xfrm>
          <a:prstGeom prst="round2DiagRect">
            <a:avLst>
              <a:gd name="adj1" fmla="val 0"/>
              <a:gd name="adj2" fmla="val 50000"/>
            </a:avLst>
          </a:prstGeom>
        </p:spPr>
      </p:pic>
    </p:spTree>
    <p:extLst>
      <p:ext uri="{BB962C8B-B14F-4D97-AF65-F5344CB8AC3E}">
        <p14:creationId xmlns:p14="http://schemas.microsoft.com/office/powerpoint/2010/main" val="3550152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2325235" y="880408"/>
            <a:ext cx="4493539" cy="647741"/>
          </a:xfr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algn="ctr"/>
            <a:r>
              <a:rPr lang="es-VE" sz="4000" dirty="0" err="1">
                <a:solidFill>
                  <a:srgbClr val="190800"/>
                </a:solidFill>
                <a:latin typeface="Baskerville Old Face" panose="02020602080505020303" pitchFamily="18" charset="0"/>
                <a:ea typeface="+mn-ea"/>
                <a:cs typeface="Arial" charset="0"/>
              </a:rPr>
              <a:t>Quality</a:t>
            </a:r>
            <a:r>
              <a:rPr lang="es-VE" sz="4000" dirty="0">
                <a:solidFill>
                  <a:srgbClr val="190800"/>
                </a:solidFill>
                <a:latin typeface="Baskerville Old Face" panose="02020602080505020303" pitchFamily="18" charset="0"/>
                <a:ea typeface="+mn-ea"/>
                <a:cs typeface="Arial" charset="0"/>
              </a:rPr>
              <a:t> </a:t>
            </a:r>
            <a:r>
              <a:rPr lang="es-VE" sz="4000" dirty="0" err="1">
                <a:solidFill>
                  <a:srgbClr val="190800"/>
                </a:solidFill>
                <a:latin typeface="Baskerville Old Face" panose="02020602080505020303" pitchFamily="18" charset="0"/>
                <a:ea typeface="+mn-ea"/>
                <a:cs typeface="Arial" charset="0"/>
              </a:rPr>
              <a:t>Certifications</a:t>
            </a:r>
            <a:endParaRPr lang="es-VE" sz="4000" dirty="0">
              <a:solidFill>
                <a:srgbClr val="190800"/>
              </a:solidFill>
              <a:latin typeface="Baskerville Old Face" panose="02020602080505020303" pitchFamily="18" charset="0"/>
              <a:ea typeface="+mn-ea"/>
              <a:cs typeface="Arial" charset="0"/>
            </a:endParaRPr>
          </a:p>
        </p:txBody>
      </p:sp>
      <p:sp>
        <p:nvSpPr>
          <p:cNvPr id="13" name="CuadroTexto 12"/>
          <p:cNvSpPr txBox="1"/>
          <p:nvPr/>
        </p:nvSpPr>
        <p:spPr>
          <a:xfrm>
            <a:off x="1757969" y="1830967"/>
            <a:ext cx="562806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0800"/>
                </a:solidFill>
                <a:effectLst/>
                <a:uLnTx/>
                <a:uFillTx/>
                <a:latin typeface="Calibri" panose="020F0502020204030204"/>
                <a:ea typeface="+mn-ea"/>
                <a:cs typeface="+mn-cs"/>
              </a:rPr>
              <a:t>Our associate factories provide our customers with high quality products, backed by international certifications API, OHSAS, ISO</a:t>
            </a:r>
            <a:endParaRPr kumimoji="0" lang="es-VE" sz="1800" b="0" i="0" u="none" strike="noStrike" kern="1200" cap="none" spc="0" normalizeH="0" baseline="0" noProof="0" dirty="0">
              <a:ln>
                <a:noFill/>
              </a:ln>
              <a:solidFill>
                <a:srgbClr val="190800"/>
              </a:solidFill>
              <a:effectLst/>
              <a:uLnTx/>
              <a:uFillTx/>
              <a:latin typeface="Calibri" panose="020F0502020204030204"/>
              <a:ea typeface="+mn-ea"/>
              <a:cs typeface="+mn-cs"/>
            </a:endParaRPr>
          </a:p>
        </p:txBody>
      </p:sp>
      <p:pic>
        <p:nvPicPr>
          <p:cNvPr id="5" name="Picture 7" descr="E:\chu\starse\宽屏PPT\证书 副本.png"/>
          <p:cNvPicPr>
            <a:picLocks noChangeAspect="1" noChangeArrowheads="1"/>
          </p:cNvPicPr>
          <p:nvPr/>
        </p:nvPicPr>
        <p:blipFill rotWithShape="1">
          <a:blip r:embed="rId2"/>
          <a:srcRect l="10470" r="10943"/>
          <a:stretch/>
        </p:blipFill>
        <p:spPr bwMode="auto">
          <a:xfrm>
            <a:off x="80682" y="3057820"/>
            <a:ext cx="8928847" cy="3217862"/>
          </a:xfrm>
          <a:prstGeom prst="rect">
            <a:avLst/>
          </a:prstGeom>
          <a:noFill/>
          <a:ln w="9525">
            <a:noFill/>
            <a:miter lim="800000"/>
            <a:headEnd/>
            <a:tailEnd/>
          </a:ln>
        </p:spPr>
      </p:pic>
    </p:spTree>
    <p:extLst>
      <p:ext uri="{BB962C8B-B14F-4D97-AF65-F5344CB8AC3E}">
        <p14:creationId xmlns:p14="http://schemas.microsoft.com/office/powerpoint/2010/main" val="845040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56131" y="4328102"/>
            <a:ext cx="8819057" cy="616435"/>
          </a:xfrm>
          <a:prstGeom prst="rect">
            <a:avLst/>
          </a:prstGeom>
          <a:solidFill>
            <a:schemeClr val="accent2">
              <a:lumMod val="75000"/>
              <a:alpha val="4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V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ángulo 4"/>
          <p:cNvSpPr/>
          <p:nvPr/>
        </p:nvSpPr>
        <p:spPr>
          <a:xfrm>
            <a:off x="141427" y="1789101"/>
            <a:ext cx="8833761" cy="616435"/>
          </a:xfrm>
          <a:prstGeom prst="rect">
            <a:avLst/>
          </a:prstGeom>
          <a:solidFill>
            <a:schemeClr val="accent2">
              <a:lumMod val="75000"/>
              <a:alpha val="4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V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ítulo 1"/>
          <p:cNvSpPr>
            <a:spLocks noGrp="1"/>
          </p:cNvSpPr>
          <p:nvPr>
            <p:ph type="title"/>
          </p:nvPr>
        </p:nvSpPr>
        <p:spPr>
          <a:xfrm>
            <a:off x="2132479" y="4339164"/>
            <a:ext cx="1089211" cy="629957"/>
          </a:xfrm>
        </p:spPr>
        <p:txBody>
          <a:bodyPr>
            <a:normAutofit/>
          </a:bodyPr>
          <a:lstStyle/>
          <a:p>
            <a:r>
              <a:rPr lang="es-VE" sz="2000" b="1" dirty="0">
                <a:solidFill>
                  <a:srgbClr val="190800"/>
                </a:solidFill>
              </a:rPr>
              <a:t>BITS</a:t>
            </a:r>
          </a:p>
        </p:txBody>
      </p:sp>
      <p:sp>
        <p:nvSpPr>
          <p:cNvPr id="7" name="CuadroTexto 6"/>
          <p:cNvSpPr txBox="1"/>
          <p:nvPr/>
        </p:nvSpPr>
        <p:spPr>
          <a:xfrm>
            <a:off x="146849" y="2444983"/>
            <a:ext cx="2504990" cy="138499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VE" sz="1400" b="0" i="0" u="none" strike="noStrike" kern="1200" cap="none" spc="0" normalizeH="0" baseline="0" noProof="0" dirty="0" err="1">
                <a:ln>
                  <a:noFill/>
                </a:ln>
                <a:solidFill>
                  <a:srgbClr val="190800"/>
                </a:solidFill>
                <a:effectLst/>
                <a:uLnTx/>
                <a:uFillTx/>
                <a:latin typeface="Calibri" panose="020F0502020204030204"/>
                <a:ea typeface="+mn-ea"/>
                <a:cs typeface="+mn-cs"/>
              </a:rPr>
              <a:t>CASING</a:t>
            </a:r>
            <a:endParaRPr kumimoji="0" lang="es-VE" sz="1400" b="0" i="0" u="none" strike="noStrike" kern="1200" cap="none" spc="0" normalizeH="0" baseline="0" noProof="0" dirty="0">
              <a:ln>
                <a:noFill/>
              </a:ln>
              <a:solidFill>
                <a:srgbClr val="1908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90800"/>
                </a:solidFill>
                <a:effectLst/>
                <a:uLnTx/>
                <a:uFillTx/>
                <a:latin typeface="Calibri" panose="020F0502020204030204"/>
                <a:ea typeface="+mn-ea"/>
                <a:cs typeface="+mn-cs"/>
              </a:rPr>
              <a:t>PRODUCTION PIPE</a:t>
            </a:r>
            <a:endParaRPr kumimoji="0" lang="es-VE" sz="1400" b="0" i="0" u="none" strike="noStrike" kern="1200" cap="none" spc="0" normalizeH="0" baseline="0" noProof="0" dirty="0">
              <a:ln>
                <a:noFill/>
              </a:ln>
              <a:solidFill>
                <a:srgbClr val="1908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VE" sz="1400" b="0" i="0" u="none" strike="noStrike" kern="1200" cap="none" spc="0" normalizeH="0" baseline="0" noProof="0" dirty="0">
                <a:ln>
                  <a:noFill/>
                </a:ln>
                <a:solidFill>
                  <a:srgbClr val="190800"/>
                </a:solidFill>
                <a:effectLst/>
                <a:uLnTx/>
                <a:uFillTx/>
                <a:latin typeface="Calibri" panose="020F0502020204030204"/>
                <a:ea typeface="+mn-ea"/>
                <a:cs typeface="+mn-cs"/>
              </a:rPr>
              <a:t>DRILL PIPE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VE" sz="1400" b="0" i="0" u="none" strike="noStrike" kern="1200" cap="none" spc="0" normalizeH="0" baseline="0" noProof="0" dirty="0">
                <a:ln>
                  <a:noFill/>
                </a:ln>
                <a:solidFill>
                  <a:srgbClr val="190800"/>
                </a:solidFill>
                <a:effectLst/>
                <a:uLnTx/>
                <a:uFillTx/>
                <a:latin typeface="Calibri" panose="020F0502020204030204"/>
                <a:ea typeface="+mn-ea"/>
                <a:cs typeface="+mn-cs"/>
              </a:rPr>
              <a:t>PREMIUM </a:t>
            </a:r>
            <a:r>
              <a:rPr kumimoji="0" lang="es-VE" sz="1400" b="0" i="0" u="none" strike="noStrike" kern="1200" cap="none" spc="0" normalizeH="0" baseline="0" noProof="0" dirty="0" err="1">
                <a:ln>
                  <a:noFill/>
                </a:ln>
                <a:solidFill>
                  <a:srgbClr val="190800"/>
                </a:solidFill>
                <a:effectLst/>
                <a:uLnTx/>
                <a:uFillTx/>
                <a:latin typeface="Calibri" panose="020F0502020204030204"/>
                <a:ea typeface="+mn-ea"/>
                <a:cs typeface="+mn-cs"/>
              </a:rPr>
              <a:t>CONNECTIONS</a:t>
            </a:r>
            <a:r>
              <a:rPr kumimoji="0" lang="es-VE" sz="1400" b="0" i="0" u="none" strike="noStrike" kern="1200" cap="none" spc="0" normalizeH="0" baseline="0" noProof="0" dirty="0">
                <a:ln>
                  <a:noFill/>
                </a:ln>
                <a:solidFill>
                  <a:srgbClr val="190800"/>
                </a:solidFill>
                <a:effectLst/>
                <a:uLnTx/>
                <a:uFillTx/>
                <a:latin typeface="Calibri" panose="020F0502020204030204"/>
                <a:ea typeface="+mn-ea"/>
                <a:cs typeface="+mn-cs"/>
              </a:rPr>
              <a:t> TO OCTG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VE" sz="1400" b="0" i="0" u="none" strike="noStrike" kern="1200" cap="none" spc="0" normalizeH="0" baseline="0" noProof="0" dirty="0">
                <a:ln>
                  <a:noFill/>
                </a:ln>
                <a:solidFill>
                  <a:srgbClr val="190800"/>
                </a:solidFill>
                <a:effectLst/>
                <a:uLnTx/>
                <a:uFillTx/>
                <a:latin typeface="Calibri" panose="020F0502020204030204"/>
                <a:ea typeface="+mn-ea"/>
                <a:cs typeface="+mn-cs"/>
              </a:rPr>
              <a:t>INSULATING TUBING</a:t>
            </a:r>
          </a:p>
        </p:txBody>
      </p:sp>
      <p:sp>
        <p:nvSpPr>
          <p:cNvPr id="8" name="Título 1"/>
          <p:cNvSpPr txBox="1">
            <a:spLocks/>
          </p:cNvSpPr>
          <p:nvPr/>
        </p:nvSpPr>
        <p:spPr>
          <a:xfrm>
            <a:off x="156131" y="1812411"/>
            <a:ext cx="856129" cy="6299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VE" sz="2000" b="1" i="0" u="none" strike="noStrike" kern="1200" cap="none" spc="0" normalizeH="0" baseline="0" noProof="0" dirty="0">
                <a:ln>
                  <a:noFill/>
                </a:ln>
                <a:solidFill>
                  <a:srgbClr val="190800"/>
                </a:solidFill>
                <a:effectLst/>
                <a:uLnTx/>
                <a:uFillTx/>
                <a:latin typeface="Calibri Light" panose="020F0302020204030204"/>
                <a:ea typeface="+mj-ea"/>
                <a:cs typeface="+mj-cs"/>
              </a:rPr>
              <a:t>OCTG</a:t>
            </a:r>
          </a:p>
        </p:txBody>
      </p:sp>
      <p:sp>
        <p:nvSpPr>
          <p:cNvPr id="9" name="CuadroTexto 8"/>
          <p:cNvSpPr txBox="1"/>
          <p:nvPr/>
        </p:nvSpPr>
        <p:spPr>
          <a:xfrm>
            <a:off x="2132479" y="4973102"/>
            <a:ext cx="2674235"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VE" sz="1400" b="0" i="0" u="none" strike="noStrike" kern="1200" cap="none" spc="0" normalizeH="0" baseline="0" noProof="0" dirty="0">
                <a:ln>
                  <a:noFill/>
                </a:ln>
                <a:solidFill>
                  <a:srgbClr val="190800"/>
                </a:solidFill>
                <a:effectLst/>
                <a:uLnTx/>
                <a:uFillTx/>
                <a:latin typeface="Calibri" panose="020F0502020204030204"/>
                <a:ea typeface="+mn-ea"/>
                <a:cs typeface="+mn-cs"/>
              </a:rPr>
              <a:t>PDC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VE" sz="1400" b="0" i="0" u="none" strike="noStrike" kern="1200" cap="none" spc="0" normalizeH="0" baseline="0" noProof="0" dirty="0">
                <a:ln>
                  <a:noFill/>
                </a:ln>
                <a:solidFill>
                  <a:srgbClr val="190800"/>
                </a:solidFill>
                <a:effectLst/>
                <a:uLnTx/>
                <a:uFillTx/>
                <a:latin typeface="Calibri" panose="020F0502020204030204"/>
                <a:ea typeface="+mn-ea"/>
                <a:cs typeface="+mn-cs"/>
              </a:rPr>
              <a:t>NATURAL </a:t>
            </a:r>
            <a:r>
              <a:rPr kumimoji="0" lang="es-VE" sz="1400" b="0" i="0" u="none" strike="noStrike" kern="1200" cap="none" spc="0" normalizeH="0" baseline="0" noProof="0" dirty="0" err="1">
                <a:ln>
                  <a:noFill/>
                </a:ln>
                <a:solidFill>
                  <a:srgbClr val="190800"/>
                </a:solidFill>
                <a:effectLst/>
                <a:uLnTx/>
                <a:uFillTx/>
                <a:latin typeface="Calibri" panose="020F0502020204030204"/>
                <a:ea typeface="+mn-ea"/>
                <a:cs typeface="+mn-cs"/>
              </a:rPr>
              <a:t>DIAMOND</a:t>
            </a:r>
            <a:endParaRPr kumimoji="0" lang="es-VE" sz="1400" b="0" i="0" u="none" strike="noStrike" kern="1200" cap="none" spc="0" normalizeH="0" baseline="0" noProof="0" dirty="0">
              <a:ln>
                <a:noFill/>
              </a:ln>
              <a:solidFill>
                <a:srgbClr val="1908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VE" sz="1400" b="0" i="0" u="none" strike="noStrike" kern="1200" cap="none" spc="0" normalizeH="0" baseline="0" noProof="0" dirty="0" err="1">
                <a:ln>
                  <a:noFill/>
                </a:ln>
                <a:solidFill>
                  <a:srgbClr val="190800"/>
                </a:solidFill>
                <a:effectLst/>
                <a:uLnTx/>
                <a:uFillTx/>
                <a:latin typeface="Calibri" panose="020F0502020204030204"/>
                <a:ea typeface="+mn-ea"/>
                <a:cs typeface="+mn-cs"/>
              </a:rPr>
              <a:t>THERMALLY</a:t>
            </a:r>
            <a:r>
              <a:rPr kumimoji="0" lang="es-VE" sz="1400" b="0" i="0" u="none" strike="noStrike" kern="1200" cap="none" spc="0" normalizeH="0" baseline="0" noProof="0" dirty="0">
                <a:ln>
                  <a:noFill/>
                </a:ln>
                <a:solidFill>
                  <a:srgbClr val="190800"/>
                </a:solidFill>
                <a:effectLst/>
                <a:uLnTx/>
                <a:uFillTx/>
                <a:latin typeface="Calibri" panose="020F0502020204030204"/>
                <a:ea typeface="+mn-ea"/>
                <a:cs typeface="+mn-cs"/>
              </a:rPr>
              <a:t> </a:t>
            </a:r>
            <a:r>
              <a:rPr kumimoji="0" lang="es-VE" sz="1400" b="0" i="0" u="none" strike="noStrike" kern="1200" cap="none" spc="0" normalizeH="0" baseline="0" noProof="0" dirty="0" err="1">
                <a:ln>
                  <a:noFill/>
                </a:ln>
                <a:solidFill>
                  <a:srgbClr val="190800"/>
                </a:solidFill>
                <a:effectLst/>
                <a:uLnTx/>
                <a:uFillTx/>
                <a:latin typeface="Calibri" panose="020F0502020204030204"/>
                <a:ea typeface="+mn-ea"/>
                <a:cs typeface="+mn-cs"/>
              </a:rPr>
              <a:t>STABLE</a:t>
            </a:r>
            <a:r>
              <a:rPr kumimoji="0" lang="es-VE" sz="1400" b="0" i="0" u="none" strike="noStrike" kern="1200" cap="none" spc="0" normalizeH="0" baseline="0" noProof="0" dirty="0">
                <a:ln>
                  <a:noFill/>
                </a:ln>
                <a:solidFill>
                  <a:srgbClr val="190800"/>
                </a:solidFill>
                <a:effectLst/>
                <a:uLnTx/>
                <a:uFillTx/>
                <a:latin typeface="Calibri" panose="020F0502020204030204"/>
                <a:ea typeface="+mn-ea"/>
                <a:cs typeface="+mn-cs"/>
              </a:rPr>
              <a:t> </a:t>
            </a:r>
            <a:r>
              <a:rPr kumimoji="0" lang="es-VE" sz="1400" b="0" i="0" u="none" strike="noStrike" kern="1200" cap="none" spc="0" normalizeH="0" baseline="0" noProof="0" dirty="0" err="1">
                <a:ln>
                  <a:noFill/>
                </a:ln>
                <a:solidFill>
                  <a:srgbClr val="190800"/>
                </a:solidFill>
                <a:effectLst/>
                <a:uLnTx/>
                <a:uFillTx/>
                <a:latin typeface="Calibri" panose="020F0502020204030204"/>
                <a:ea typeface="+mn-ea"/>
                <a:cs typeface="+mn-cs"/>
              </a:rPr>
              <a:t>POLYCRYSTALLINE</a:t>
            </a:r>
            <a:r>
              <a:rPr kumimoji="0" lang="es-VE" sz="1400" b="0" i="0" u="none" strike="noStrike" kern="1200" cap="none" spc="0" normalizeH="0" baseline="0" noProof="0" dirty="0">
                <a:ln>
                  <a:noFill/>
                </a:ln>
                <a:solidFill>
                  <a:srgbClr val="190800"/>
                </a:solidFill>
                <a:effectLst/>
                <a:uLnTx/>
                <a:uFillTx/>
                <a:latin typeface="Calibri" panose="020F0502020204030204"/>
                <a:ea typeface="+mn-ea"/>
                <a:cs typeface="+mn-cs"/>
              </a:rPr>
              <a:t> </a:t>
            </a:r>
            <a:r>
              <a:rPr kumimoji="0" lang="es-VE" sz="1400" b="0" i="0" u="none" strike="noStrike" kern="1200" cap="none" spc="0" normalizeH="0" baseline="0" noProof="0" dirty="0" err="1">
                <a:ln>
                  <a:noFill/>
                </a:ln>
                <a:solidFill>
                  <a:srgbClr val="190800"/>
                </a:solidFill>
                <a:effectLst/>
                <a:uLnTx/>
                <a:uFillTx/>
                <a:latin typeface="Calibri" panose="020F0502020204030204"/>
                <a:ea typeface="+mn-ea"/>
                <a:cs typeface="+mn-cs"/>
              </a:rPr>
              <a:t>DIAMOND</a:t>
            </a:r>
            <a:endParaRPr kumimoji="0" lang="es-VE" sz="1400" b="0" i="0" u="none" strike="noStrike" kern="1200" cap="none" spc="0" normalizeH="0" baseline="0" noProof="0" dirty="0">
              <a:ln>
                <a:noFill/>
              </a:ln>
              <a:solidFill>
                <a:srgbClr val="190800"/>
              </a:solidFill>
              <a:effectLst/>
              <a:uLnTx/>
              <a:uFillTx/>
              <a:latin typeface="Calibri" panose="020F0502020204030204"/>
              <a:ea typeface="+mn-ea"/>
              <a:cs typeface="+mn-cs"/>
            </a:endParaRPr>
          </a:p>
        </p:txBody>
      </p:sp>
      <p:sp>
        <p:nvSpPr>
          <p:cNvPr id="10" name="Título 1"/>
          <p:cNvSpPr txBox="1">
            <a:spLocks/>
          </p:cNvSpPr>
          <p:nvPr/>
        </p:nvSpPr>
        <p:spPr>
          <a:xfrm>
            <a:off x="7549434" y="1808625"/>
            <a:ext cx="1489691" cy="62995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VE" sz="2000" b="1" i="0" u="none" strike="noStrike" kern="1200" cap="none" spc="0" normalizeH="0" baseline="0" noProof="0" dirty="0" err="1">
                <a:ln>
                  <a:noFill/>
                </a:ln>
                <a:solidFill>
                  <a:srgbClr val="190800"/>
                </a:solidFill>
                <a:effectLst/>
                <a:uLnTx/>
                <a:uFillTx/>
                <a:latin typeface="Calibri Light" panose="020F0302020204030204"/>
                <a:ea typeface="+mj-ea"/>
                <a:cs typeface="+mj-cs"/>
              </a:rPr>
              <a:t>SLOTTED</a:t>
            </a:r>
            <a:r>
              <a:rPr kumimoji="0" lang="es-VE" sz="2000" b="1" i="0" u="none" strike="noStrike" kern="1200" cap="none" spc="0" normalizeH="0" baseline="0" noProof="0" dirty="0">
                <a:ln>
                  <a:noFill/>
                </a:ln>
                <a:solidFill>
                  <a:srgbClr val="190800"/>
                </a:solidFill>
                <a:effectLst/>
                <a:uLnTx/>
                <a:uFillTx/>
                <a:latin typeface="Calibri Light" panose="020F0302020204030204"/>
                <a:ea typeface="+mj-ea"/>
                <a:cs typeface="+mj-cs"/>
              </a:rPr>
              <a:t> PIPE</a:t>
            </a:r>
          </a:p>
        </p:txBody>
      </p:sp>
      <p:sp>
        <p:nvSpPr>
          <p:cNvPr id="11" name="CuadroTexto 10"/>
          <p:cNvSpPr txBox="1"/>
          <p:nvPr/>
        </p:nvSpPr>
        <p:spPr>
          <a:xfrm>
            <a:off x="7555226" y="2425059"/>
            <a:ext cx="1635390" cy="73866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90800"/>
                </a:solidFill>
                <a:effectLst/>
                <a:uLnTx/>
                <a:uFillTx/>
                <a:latin typeface="Calibri" panose="020F0502020204030204"/>
                <a:ea typeface="+mn-ea"/>
                <a:cs typeface="+mn-cs"/>
              </a:rPr>
              <a:t>STRAIGHT</a:t>
            </a:r>
            <a:endParaRPr kumimoji="0" lang="es-VE" sz="1400" b="0" i="0" u="none" strike="noStrike" kern="1200" cap="none" spc="0" normalizeH="0" baseline="0" noProof="0" dirty="0">
              <a:ln>
                <a:noFill/>
              </a:ln>
              <a:solidFill>
                <a:srgbClr val="1908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VE" sz="1400" b="0" i="0" u="none" strike="noStrike" kern="1200" cap="none" spc="0" normalizeH="0" baseline="0" noProof="0" dirty="0">
                <a:ln>
                  <a:noFill/>
                </a:ln>
                <a:solidFill>
                  <a:srgbClr val="190800"/>
                </a:solidFill>
                <a:effectLst/>
                <a:uLnTx/>
                <a:uFillTx/>
                <a:latin typeface="Calibri" panose="020F0502020204030204"/>
                <a:ea typeface="+mn-ea"/>
                <a:cs typeface="+mn-cs"/>
              </a:rPr>
              <a:t>MULTIPLE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VE" sz="1400" b="0" i="0" u="none" strike="noStrike" kern="1200" cap="none" spc="0" normalizeH="0" baseline="0" noProof="0" dirty="0" err="1">
                <a:ln>
                  <a:noFill/>
                </a:ln>
                <a:solidFill>
                  <a:srgbClr val="190800"/>
                </a:solidFill>
                <a:effectLst/>
                <a:uLnTx/>
                <a:uFillTx/>
                <a:latin typeface="Calibri" panose="020F0502020204030204"/>
                <a:ea typeface="+mn-ea"/>
                <a:cs typeface="+mn-cs"/>
              </a:rPr>
              <a:t>INTERPOSED</a:t>
            </a:r>
            <a:endParaRPr kumimoji="0" lang="es-VE" sz="1400" b="0" i="0" u="none" strike="noStrike" kern="1200" cap="none" spc="0" normalizeH="0" baseline="0" noProof="0" dirty="0">
              <a:ln>
                <a:noFill/>
              </a:ln>
              <a:solidFill>
                <a:srgbClr val="190800"/>
              </a:solidFill>
              <a:effectLst/>
              <a:uLnTx/>
              <a:uFillTx/>
              <a:latin typeface="Calibri" panose="020F0502020204030204"/>
              <a:ea typeface="+mn-ea"/>
              <a:cs typeface="+mn-cs"/>
            </a:endParaRPr>
          </a:p>
        </p:txBody>
      </p:sp>
      <p:sp>
        <p:nvSpPr>
          <p:cNvPr id="12" name="Título 1"/>
          <p:cNvSpPr txBox="1">
            <a:spLocks/>
          </p:cNvSpPr>
          <p:nvPr/>
        </p:nvSpPr>
        <p:spPr>
          <a:xfrm>
            <a:off x="4818143" y="4345139"/>
            <a:ext cx="2034764" cy="656519"/>
          </a:xfrm>
          <a:prstGeom prst="rect">
            <a:avLst/>
          </a:prstGeom>
        </p:spPr>
        <p:txBody>
          <a:bodyPr vert="horz" lIns="91440" tIns="45720" rIns="91440" bIns="45720" rtlCol="0" anchor="ctr">
            <a:normAutofit/>
          </a:bodyPr>
          <a:lstStyle>
            <a:lvl1pPr>
              <a:lnSpc>
                <a:spcPct val="90000"/>
              </a:lnSpc>
              <a:spcBef>
                <a:spcPct val="0"/>
              </a:spcBef>
              <a:buNone/>
              <a:defRPr sz="2000" b="1">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VE" sz="2000" b="1" i="0" u="none" strike="noStrike" kern="1200" cap="none" spc="0" normalizeH="0" baseline="0" noProof="0" dirty="0" err="1">
                <a:ln>
                  <a:noFill/>
                </a:ln>
                <a:solidFill>
                  <a:srgbClr val="190800"/>
                </a:solidFill>
                <a:effectLst/>
                <a:uLnTx/>
                <a:uFillTx/>
                <a:latin typeface="Calibri Light" panose="020F0302020204030204"/>
                <a:ea typeface="+mj-ea"/>
                <a:cs typeface="+mj-cs"/>
              </a:rPr>
              <a:t>PRODUCTION</a:t>
            </a:r>
            <a:r>
              <a:rPr kumimoji="0" lang="es-VE" sz="2000" b="1" i="0" u="none" strike="noStrike" kern="1200" cap="none" spc="0" normalizeH="0" baseline="0" noProof="0" dirty="0">
                <a:ln>
                  <a:noFill/>
                </a:ln>
                <a:solidFill>
                  <a:srgbClr val="190800"/>
                </a:solidFill>
                <a:effectLst/>
                <a:uLnTx/>
                <a:uFillTx/>
                <a:latin typeface="Calibri Light" panose="020F0302020204030204"/>
                <a:ea typeface="+mj-ea"/>
                <a:cs typeface="+mj-cs"/>
              </a:rPr>
              <a:t> HEAD</a:t>
            </a:r>
          </a:p>
        </p:txBody>
      </p:sp>
      <p:sp>
        <p:nvSpPr>
          <p:cNvPr id="13" name="CuadroTexto 12"/>
          <p:cNvSpPr txBox="1"/>
          <p:nvPr/>
        </p:nvSpPr>
        <p:spPr>
          <a:xfrm>
            <a:off x="4813269" y="5001658"/>
            <a:ext cx="2567349" cy="73866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VE" sz="1400" b="0" i="0" u="none" strike="noStrike" kern="1200" cap="none" spc="0" normalizeH="0" baseline="0" noProof="0" dirty="0" err="1">
                <a:ln>
                  <a:noFill/>
                </a:ln>
                <a:solidFill>
                  <a:srgbClr val="190800"/>
                </a:solidFill>
                <a:effectLst/>
                <a:uLnTx/>
                <a:uFillTx/>
                <a:latin typeface="Calibri" panose="020F0502020204030204"/>
                <a:ea typeface="+mn-ea"/>
                <a:cs typeface="+mn-cs"/>
              </a:rPr>
              <a:t>SECTION</a:t>
            </a:r>
            <a:r>
              <a:rPr kumimoji="0" lang="es-VE" sz="1400" b="0" i="0" u="none" strike="noStrike" kern="1200" cap="none" spc="0" normalizeH="0" baseline="0" noProof="0" dirty="0">
                <a:ln>
                  <a:noFill/>
                </a:ln>
                <a:solidFill>
                  <a:srgbClr val="190800"/>
                </a:solidFill>
                <a:effectLst/>
                <a:uLnTx/>
                <a:uFillTx/>
                <a:latin typeface="Calibri" panose="020F0502020204030204"/>
                <a:ea typeface="+mn-ea"/>
                <a:cs typeface="+mn-cs"/>
              </a:rPr>
              <a:t> A/ CASING HEAD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VE" sz="1400" b="0" i="0" u="none" strike="noStrike" kern="1200" cap="none" spc="0" normalizeH="0" baseline="0" noProof="0" dirty="0" err="1">
                <a:ln>
                  <a:noFill/>
                </a:ln>
                <a:solidFill>
                  <a:srgbClr val="190800"/>
                </a:solidFill>
                <a:effectLst/>
                <a:uLnTx/>
                <a:uFillTx/>
                <a:latin typeface="Calibri" panose="020F0502020204030204"/>
                <a:ea typeface="+mn-ea"/>
                <a:cs typeface="+mn-cs"/>
              </a:rPr>
              <a:t>SECTION</a:t>
            </a:r>
            <a:r>
              <a:rPr kumimoji="0" lang="es-VE" sz="1400" b="0" i="0" u="none" strike="noStrike" kern="1200" cap="none" spc="0" normalizeH="0" baseline="0" noProof="0" dirty="0">
                <a:ln>
                  <a:noFill/>
                </a:ln>
                <a:solidFill>
                  <a:srgbClr val="190800"/>
                </a:solidFill>
                <a:effectLst/>
                <a:uLnTx/>
                <a:uFillTx/>
                <a:latin typeface="Calibri" panose="020F0502020204030204"/>
                <a:ea typeface="+mn-ea"/>
                <a:cs typeface="+mn-cs"/>
              </a:rPr>
              <a:t> B/ CASING HANGER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VE" sz="1400" b="0" i="0" u="none" strike="noStrike" kern="1200" cap="none" spc="0" normalizeH="0" baseline="0" noProof="0" dirty="0" err="1">
                <a:ln>
                  <a:noFill/>
                </a:ln>
                <a:solidFill>
                  <a:srgbClr val="190800"/>
                </a:solidFill>
                <a:effectLst/>
                <a:uLnTx/>
                <a:uFillTx/>
                <a:latin typeface="Calibri" panose="020F0502020204030204"/>
                <a:ea typeface="+mn-ea"/>
                <a:cs typeface="+mn-cs"/>
              </a:rPr>
              <a:t>SECTION</a:t>
            </a:r>
            <a:r>
              <a:rPr kumimoji="0" lang="es-VE" sz="1400" b="0" i="0" u="none" strike="noStrike" kern="1200" cap="none" spc="0" normalizeH="0" baseline="0" noProof="0" dirty="0">
                <a:ln>
                  <a:noFill/>
                </a:ln>
                <a:solidFill>
                  <a:srgbClr val="190800"/>
                </a:solidFill>
                <a:effectLst/>
                <a:uLnTx/>
                <a:uFillTx/>
                <a:latin typeface="Calibri" panose="020F0502020204030204"/>
                <a:ea typeface="+mn-ea"/>
                <a:cs typeface="+mn-cs"/>
              </a:rPr>
              <a:t> C/ CASING SPOOL</a:t>
            </a:r>
          </a:p>
        </p:txBody>
      </p:sp>
      <p:sp>
        <p:nvSpPr>
          <p:cNvPr id="14" name="Título 1"/>
          <p:cNvSpPr txBox="1">
            <a:spLocks/>
          </p:cNvSpPr>
          <p:nvPr/>
        </p:nvSpPr>
        <p:spPr>
          <a:xfrm>
            <a:off x="191069" y="4339164"/>
            <a:ext cx="1916208" cy="6299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VE" sz="2000" b="1" i="0" u="none" strike="noStrike" kern="1200" cap="none" spc="0" normalizeH="0" baseline="0" noProof="0" dirty="0">
                <a:ln>
                  <a:noFill/>
                </a:ln>
                <a:solidFill>
                  <a:srgbClr val="190800"/>
                </a:solidFill>
                <a:effectLst/>
                <a:uLnTx/>
                <a:uFillTx/>
                <a:latin typeface="Calibri Light" panose="020F0302020204030204"/>
                <a:ea typeface="+mj-ea"/>
                <a:cs typeface="+mj-cs"/>
              </a:rPr>
              <a:t>X-MAS </a:t>
            </a:r>
            <a:r>
              <a:rPr kumimoji="0" lang="es-VE" sz="2000" b="1" i="0" u="none" strike="noStrike" kern="1200" cap="none" spc="0" normalizeH="0" baseline="0" noProof="0" dirty="0" err="1">
                <a:ln>
                  <a:noFill/>
                </a:ln>
                <a:solidFill>
                  <a:srgbClr val="190800"/>
                </a:solidFill>
                <a:effectLst/>
                <a:uLnTx/>
                <a:uFillTx/>
                <a:latin typeface="Calibri Light" panose="020F0302020204030204"/>
                <a:ea typeface="+mj-ea"/>
                <a:cs typeface="+mj-cs"/>
              </a:rPr>
              <a:t>TREES</a:t>
            </a:r>
            <a:endParaRPr kumimoji="0" lang="es-VE" sz="2000" b="1" i="0" u="none" strike="noStrike" kern="1200" cap="none" spc="0" normalizeH="0" baseline="0" noProof="0" dirty="0">
              <a:ln>
                <a:noFill/>
              </a:ln>
              <a:solidFill>
                <a:srgbClr val="190800"/>
              </a:solidFill>
              <a:effectLst/>
              <a:uLnTx/>
              <a:uFillTx/>
              <a:latin typeface="Calibri Light" panose="020F0302020204030204"/>
              <a:ea typeface="+mj-ea"/>
              <a:cs typeface="+mj-cs"/>
            </a:endParaRPr>
          </a:p>
        </p:txBody>
      </p:sp>
      <p:sp>
        <p:nvSpPr>
          <p:cNvPr id="15" name="CuadroTexto 14"/>
          <p:cNvSpPr txBox="1"/>
          <p:nvPr/>
        </p:nvSpPr>
        <p:spPr>
          <a:xfrm>
            <a:off x="191069" y="4980108"/>
            <a:ext cx="1977043" cy="73866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VE" sz="1400" b="0" i="0" u="none" strike="noStrike" kern="1200" cap="none" spc="0" normalizeH="0" baseline="0" noProof="0" dirty="0" err="1">
                <a:ln>
                  <a:noFill/>
                </a:ln>
                <a:solidFill>
                  <a:srgbClr val="190800"/>
                </a:solidFill>
                <a:effectLst/>
                <a:uLnTx/>
                <a:uFillTx/>
                <a:latin typeface="Calibri" panose="020F0502020204030204"/>
                <a:ea typeface="+mn-ea"/>
                <a:cs typeface="+mn-cs"/>
              </a:rPr>
              <a:t>COMPOSED</a:t>
            </a:r>
            <a:endParaRPr kumimoji="0" lang="es-VE" sz="1400" b="0" i="0" u="none" strike="noStrike" kern="1200" cap="none" spc="0" normalizeH="0" baseline="0" noProof="0" dirty="0">
              <a:ln>
                <a:noFill/>
              </a:ln>
              <a:solidFill>
                <a:srgbClr val="1908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VE" sz="1400" b="0" i="0" u="none" strike="noStrike" kern="1200" cap="none" spc="0" normalizeH="0" baseline="0" noProof="0" dirty="0" err="1">
                <a:ln>
                  <a:noFill/>
                </a:ln>
                <a:solidFill>
                  <a:srgbClr val="190800"/>
                </a:solidFill>
                <a:effectLst/>
                <a:uLnTx/>
                <a:uFillTx/>
                <a:latin typeface="Calibri" panose="020F0502020204030204"/>
                <a:ea typeface="+mn-ea"/>
                <a:cs typeface="+mn-cs"/>
              </a:rPr>
              <a:t>DOUBLE</a:t>
            </a:r>
            <a:r>
              <a:rPr kumimoji="0" lang="es-VE" sz="1400" b="0" i="0" u="none" strike="noStrike" kern="1200" cap="none" spc="0" normalizeH="0" baseline="0" noProof="0" dirty="0">
                <a:ln>
                  <a:noFill/>
                </a:ln>
                <a:solidFill>
                  <a:srgbClr val="190800"/>
                </a:solidFill>
                <a:effectLst/>
                <a:uLnTx/>
                <a:uFillTx/>
                <a:latin typeface="Calibri" panose="020F0502020204030204"/>
                <a:ea typeface="+mn-ea"/>
                <a:cs typeface="+mn-cs"/>
              </a:rPr>
              <a:t> </a:t>
            </a:r>
            <a:r>
              <a:rPr kumimoji="0" lang="es-VE" sz="1400" b="0" i="0" u="none" strike="noStrike" kern="1200" cap="none" spc="0" normalizeH="0" baseline="0" noProof="0" dirty="0" err="1">
                <a:ln>
                  <a:noFill/>
                </a:ln>
                <a:solidFill>
                  <a:srgbClr val="190800"/>
                </a:solidFill>
                <a:effectLst/>
                <a:uLnTx/>
                <a:uFillTx/>
                <a:latin typeface="Calibri" panose="020F0502020204030204"/>
                <a:ea typeface="+mn-ea"/>
                <a:cs typeface="+mn-cs"/>
              </a:rPr>
              <a:t>CHANNEL</a:t>
            </a:r>
            <a:endParaRPr kumimoji="0" lang="es-VE" sz="1400" b="0" i="0" u="none" strike="noStrike" kern="1200" cap="none" spc="0" normalizeH="0" baseline="0" noProof="0" dirty="0">
              <a:ln>
                <a:noFill/>
              </a:ln>
              <a:solidFill>
                <a:srgbClr val="1908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VE" sz="1400" b="0" i="0" u="none" strike="noStrike" kern="1200" cap="none" spc="0" normalizeH="0" baseline="0" noProof="0" dirty="0" err="1">
                <a:ln>
                  <a:noFill/>
                </a:ln>
                <a:solidFill>
                  <a:srgbClr val="190800"/>
                </a:solidFill>
                <a:effectLst/>
                <a:uLnTx/>
                <a:uFillTx/>
                <a:latin typeface="Calibri" panose="020F0502020204030204"/>
                <a:ea typeface="+mn-ea"/>
                <a:cs typeface="+mn-cs"/>
              </a:rPr>
              <a:t>HANGERS</a:t>
            </a:r>
            <a:endParaRPr kumimoji="0" lang="es-VE" sz="1400" b="0" i="0" u="none" strike="noStrike" kern="1200" cap="none" spc="0" normalizeH="0" baseline="0" noProof="0" dirty="0">
              <a:ln>
                <a:noFill/>
              </a:ln>
              <a:solidFill>
                <a:srgbClr val="190800"/>
              </a:solidFill>
              <a:effectLst/>
              <a:uLnTx/>
              <a:uFillTx/>
              <a:latin typeface="Calibri" panose="020F0502020204030204"/>
              <a:ea typeface="+mn-ea"/>
              <a:cs typeface="+mn-cs"/>
            </a:endParaRPr>
          </a:p>
        </p:txBody>
      </p:sp>
      <p:sp>
        <p:nvSpPr>
          <p:cNvPr id="16" name="Título 1"/>
          <p:cNvSpPr txBox="1">
            <a:spLocks/>
          </p:cNvSpPr>
          <p:nvPr/>
        </p:nvSpPr>
        <p:spPr>
          <a:xfrm>
            <a:off x="7437149" y="4328102"/>
            <a:ext cx="1916208" cy="6299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VE" sz="2000" b="1" i="0" u="none" strike="noStrike" kern="1200" cap="none" spc="0" normalizeH="0" baseline="0" noProof="0" dirty="0" err="1">
                <a:ln>
                  <a:noFill/>
                </a:ln>
                <a:solidFill>
                  <a:srgbClr val="190800"/>
                </a:solidFill>
                <a:effectLst/>
                <a:uLnTx/>
                <a:uFillTx/>
                <a:latin typeface="Calibri Light" panose="020F0302020204030204"/>
                <a:ea typeface="+mj-ea"/>
                <a:cs typeface="+mj-cs"/>
              </a:rPr>
              <a:t>CHOKE</a:t>
            </a:r>
            <a:endParaRPr kumimoji="0" lang="es-VE" sz="2000" b="1" i="0" u="none" strike="noStrike" kern="1200" cap="none" spc="0" normalizeH="0" baseline="0" noProof="0" dirty="0">
              <a:ln>
                <a:noFill/>
              </a:ln>
              <a:solidFill>
                <a:srgbClr val="190800"/>
              </a:solidFill>
              <a:effectLst/>
              <a:uLnTx/>
              <a:uFillTx/>
              <a:latin typeface="Calibri Light" panose="020F0302020204030204"/>
              <a:ea typeface="+mj-ea"/>
              <a:cs typeface="+mj-cs"/>
            </a:endParaRPr>
          </a:p>
        </p:txBody>
      </p:sp>
      <p:sp>
        <p:nvSpPr>
          <p:cNvPr id="17" name="CuadroTexto 16"/>
          <p:cNvSpPr txBox="1"/>
          <p:nvPr/>
        </p:nvSpPr>
        <p:spPr>
          <a:xfrm>
            <a:off x="7464151" y="5001881"/>
            <a:ext cx="1679849" cy="30777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VE" sz="1400" b="0" i="0" u="none" strike="noStrike" kern="1200" cap="none" spc="0" normalizeH="0" baseline="0" noProof="0" dirty="0" err="1">
                <a:ln>
                  <a:noFill/>
                </a:ln>
                <a:solidFill>
                  <a:srgbClr val="190800"/>
                </a:solidFill>
                <a:effectLst/>
                <a:uLnTx/>
                <a:uFillTx/>
                <a:latin typeface="Calibri" panose="020F0502020204030204"/>
                <a:ea typeface="+mn-ea"/>
                <a:cs typeface="+mn-cs"/>
              </a:rPr>
              <a:t>RECOVERABLE</a:t>
            </a:r>
            <a:endParaRPr kumimoji="0" lang="es-VE" sz="1400" b="0" i="0" u="none" strike="noStrike" kern="1200" cap="none" spc="0" normalizeH="0" baseline="0" noProof="0" dirty="0">
              <a:ln>
                <a:noFill/>
              </a:ln>
              <a:solidFill>
                <a:srgbClr val="190800"/>
              </a:solidFill>
              <a:effectLst/>
              <a:uLnTx/>
              <a:uFillTx/>
              <a:latin typeface="Calibri" panose="020F0502020204030204"/>
              <a:ea typeface="+mn-ea"/>
              <a:cs typeface="+mn-cs"/>
            </a:endParaRPr>
          </a:p>
        </p:txBody>
      </p:sp>
      <p:sp>
        <p:nvSpPr>
          <p:cNvPr id="18" name="Título 1"/>
          <p:cNvSpPr txBox="1">
            <a:spLocks/>
          </p:cNvSpPr>
          <p:nvPr/>
        </p:nvSpPr>
        <p:spPr>
          <a:xfrm>
            <a:off x="5780322" y="1765155"/>
            <a:ext cx="1916208" cy="6299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VE" sz="2000" b="1" i="0" u="none" strike="noStrike" kern="1200" cap="none" spc="0" normalizeH="0" baseline="0" noProof="0" dirty="0" err="1">
                <a:ln>
                  <a:noFill/>
                </a:ln>
                <a:solidFill>
                  <a:srgbClr val="190800"/>
                </a:solidFill>
                <a:effectLst/>
                <a:uLnTx/>
                <a:uFillTx/>
                <a:latin typeface="Calibri Light" panose="020F0302020204030204"/>
                <a:ea typeface="+mj-ea"/>
                <a:cs typeface="+mj-cs"/>
              </a:rPr>
              <a:t>SUCKER</a:t>
            </a:r>
            <a:r>
              <a:rPr kumimoji="0" lang="es-VE" sz="2000" b="1" i="0" u="none" strike="noStrike" kern="1200" cap="none" spc="0" normalizeH="0" baseline="0" noProof="0" dirty="0">
                <a:ln>
                  <a:noFill/>
                </a:ln>
                <a:solidFill>
                  <a:srgbClr val="190800"/>
                </a:solidFill>
                <a:effectLst/>
                <a:uLnTx/>
                <a:uFillTx/>
                <a:latin typeface="Calibri Light" panose="020F0302020204030204"/>
                <a:ea typeface="+mj-ea"/>
                <a:cs typeface="+mj-cs"/>
              </a:rPr>
              <a:t> </a:t>
            </a:r>
            <a:r>
              <a:rPr kumimoji="0" lang="es-VE" sz="2000" b="1" i="0" u="none" strike="noStrike" kern="1200" cap="none" spc="0" normalizeH="0" baseline="0" noProof="0" dirty="0" err="1">
                <a:ln>
                  <a:noFill/>
                </a:ln>
                <a:solidFill>
                  <a:srgbClr val="190800"/>
                </a:solidFill>
                <a:effectLst/>
                <a:uLnTx/>
                <a:uFillTx/>
                <a:latin typeface="Calibri Light" panose="020F0302020204030204"/>
                <a:ea typeface="+mj-ea"/>
                <a:cs typeface="+mj-cs"/>
              </a:rPr>
              <a:t>RODS</a:t>
            </a:r>
            <a:endParaRPr kumimoji="0" lang="es-VE" sz="2000" b="1" i="0" u="none" strike="noStrike" kern="1200" cap="none" spc="0" normalizeH="0" baseline="0" noProof="0" dirty="0">
              <a:ln>
                <a:noFill/>
              </a:ln>
              <a:solidFill>
                <a:srgbClr val="190800"/>
              </a:solidFill>
              <a:effectLst/>
              <a:uLnTx/>
              <a:uFillTx/>
              <a:latin typeface="Calibri Light" panose="020F0302020204030204"/>
              <a:ea typeface="+mj-ea"/>
              <a:cs typeface="+mj-cs"/>
            </a:endParaRPr>
          </a:p>
        </p:txBody>
      </p:sp>
      <p:sp>
        <p:nvSpPr>
          <p:cNvPr id="19" name="CuadroTexto 18"/>
          <p:cNvSpPr txBox="1"/>
          <p:nvPr/>
        </p:nvSpPr>
        <p:spPr>
          <a:xfrm>
            <a:off x="5763502" y="2395111"/>
            <a:ext cx="1721511" cy="5232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VE" sz="1400" b="0" i="0" u="none" strike="noStrike" kern="1200" cap="none" spc="0" normalizeH="0" baseline="0" noProof="0" dirty="0" err="1">
                <a:ln>
                  <a:noFill/>
                </a:ln>
                <a:solidFill>
                  <a:srgbClr val="190800"/>
                </a:solidFill>
                <a:effectLst/>
                <a:uLnTx/>
                <a:uFillTx/>
                <a:latin typeface="Calibri" panose="020F0502020204030204"/>
                <a:ea typeface="+mn-ea"/>
                <a:cs typeface="+mn-cs"/>
              </a:rPr>
              <a:t>CONVENTIONAL</a:t>
            </a:r>
            <a:endParaRPr kumimoji="0" lang="es-VE" sz="1400" b="0" i="0" u="none" strike="noStrike" kern="1200" cap="none" spc="0" normalizeH="0" baseline="0" noProof="0" dirty="0">
              <a:ln>
                <a:noFill/>
              </a:ln>
              <a:solidFill>
                <a:srgbClr val="1908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VE" sz="1400" b="0" i="0" u="none" strike="noStrike" kern="1200" cap="none" spc="0" normalizeH="0" baseline="0" noProof="0" dirty="0" err="1">
                <a:ln>
                  <a:noFill/>
                </a:ln>
                <a:solidFill>
                  <a:srgbClr val="190800"/>
                </a:solidFill>
                <a:effectLst/>
                <a:uLnTx/>
                <a:uFillTx/>
                <a:latin typeface="Calibri" panose="020F0502020204030204"/>
                <a:ea typeface="+mn-ea"/>
                <a:cs typeface="+mn-cs"/>
              </a:rPr>
              <a:t>SPECIAL</a:t>
            </a:r>
            <a:endParaRPr kumimoji="0" lang="es-VE" sz="1400" b="0" i="0" u="none" strike="noStrike" kern="1200" cap="none" spc="0" normalizeH="0" baseline="0" noProof="0" dirty="0">
              <a:ln>
                <a:noFill/>
              </a:ln>
              <a:solidFill>
                <a:srgbClr val="190800"/>
              </a:solidFill>
              <a:effectLst/>
              <a:uLnTx/>
              <a:uFillTx/>
              <a:latin typeface="Calibri" panose="020F0502020204030204"/>
              <a:ea typeface="+mn-ea"/>
              <a:cs typeface="+mn-cs"/>
            </a:endParaRPr>
          </a:p>
        </p:txBody>
      </p:sp>
      <p:sp>
        <p:nvSpPr>
          <p:cNvPr id="20" name="Título 1"/>
          <p:cNvSpPr txBox="1">
            <a:spLocks/>
          </p:cNvSpPr>
          <p:nvPr/>
        </p:nvSpPr>
        <p:spPr>
          <a:xfrm>
            <a:off x="3922266" y="1809608"/>
            <a:ext cx="1916208" cy="62995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VE" sz="2000" b="1" i="0" u="none" strike="noStrike" kern="1200" cap="none" spc="0" normalizeH="0" baseline="0" noProof="0" dirty="0" err="1">
                <a:ln>
                  <a:noFill/>
                </a:ln>
                <a:solidFill>
                  <a:srgbClr val="190800"/>
                </a:solidFill>
                <a:effectLst/>
                <a:uLnTx/>
                <a:uFillTx/>
                <a:latin typeface="Calibri Light" panose="020F0302020204030204"/>
                <a:ea typeface="+mj-ea"/>
                <a:cs typeface="+mj-cs"/>
              </a:rPr>
              <a:t>COMPLETION</a:t>
            </a:r>
            <a:r>
              <a:rPr kumimoji="0" lang="es-VE" sz="2000" b="1" i="0" u="none" strike="noStrike" kern="1200" cap="none" spc="0" normalizeH="0" baseline="0" noProof="0" dirty="0">
                <a:ln>
                  <a:noFill/>
                </a:ln>
                <a:solidFill>
                  <a:srgbClr val="190800"/>
                </a:solidFill>
                <a:effectLst/>
                <a:uLnTx/>
                <a:uFillTx/>
                <a:latin typeface="Calibri Light" panose="020F0302020204030204"/>
                <a:ea typeface="+mj-ea"/>
                <a:cs typeface="+mj-cs"/>
              </a:rPr>
              <a:t> </a:t>
            </a:r>
            <a:r>
              <a:rPr kumimoji="0" lang="es-VE" sz="2000" b="1" i="0" u="none" strike="noStrike" kern="1200" cap="none" spc="0" normalizeH="0" baseline="0" noProof="0" dirty="0" err="1">
                <a:ln>
                  <a:noFill/>
                </a:ln>
                <a:solidFill>
                  <a:srgbClr val="190800"/>
                </a:solidFill>
                <a:effectLst/>
                <a:uLnTx/>
                <a:uFillTx/>
                <a:latin typeface="Calibri Light" panose="020F0302020204030204"/>
                <a:ea typeface="+mj-ea"/>
                <a:cs typeface="+mj-cs"/>
              </a:rPr>
              <a:t>EQUIPEMENT</a:t>
            </a:r>
            <a:endParaRPr kumimoji="0" lang="es-VE" sz="2000" b="1" i="0" u="none" strike="noStrike" kern="1200" cap="none" spc="0" normalizeH="0" baseline="0" noProof="0" dirty="0">
              <a:ln>
                <a:noFill/>
              </a:ln>
              <a:solidFill>
                <a:srgbClr val="190800"/>
              </a:solidFill>
              <a:effectLst/>
              <a:uLnTx/>
              <a:uFillTx/>
              <a:latin typeface="Calibri Light" panose="020F0302020204030204"/>
              <a:ea typeface="+mj-ea"/>
              <a:cs typeface="+mj-cs"/>
            </a:endParaRPr>
          </a:p>
        </p:txBody>
      </p:sp>
      <p:sp>
        <p:nvSpPr>
          <p:cNvPr id="21" name="CuadroTexto 20"/>
          <p:cNvSpPr txBox="1"/>
          <p:nvPr/>
        </p:nvSpPr>
        <p:spPr>
          <a:xfrm>
            <a:off x="3908384" y="2440012"/>
            <a:ext cx="2147403"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VE" sz="1400" b="0" i="0" u="none" strike="noStrike" kern="1200" cap="none" spc="0" normalizeH="0" baseline="0" noProof="0" dirty="0">
                <a:ln>
                  <a:noFill/>
                </a:ln>
                <a:solidFill>
                  <a:srgbClr val="190800"/>
                </a:solidFill>
                <a:effectLst/>
                <a:uLnTx/>
                <a:uFillTx/>
                <a:latin typeface="Calibri" panose="020F0502020204030204"/>
                <a:ea typeface="+mn-ea"/>
                <a:cs typeface="+mn-cs"/>
              </a:rPr>
              <a:t>BCP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VE" sz="1400" b="0" i="0" u="none" strike="noStrike" kern="1200" cap="none" spc="0" normalizeH="0" baseline="0" noProof="0" dirty="0">
                <a:ln>
                  <a:noFill/>
                </a:ln>
                <a:solidFill>
                  <a:srgbClr val="190800"/>
                </a:solidFill>
                <a:effectLst/>
                <a:uLnTx/>
                <a:uFillTx/>
                <a:latin typeface="Calibri" panose="020F0502020204030204"/>
                <a:ea typeface="+mn-ea"/>
                <a:cs typeface="+mn-cs"/>
              </a:rPr>
              <a:t>BES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VE" sz="1400" b="0" i="0" u="none" strike="noStrike" kern="1200" cap="none" spc="0" normalizeH="0" baseline="0" noProof="0" dirty="0" err="1">
                <a:ln>
                  <a:noFill/>
                </a:ln>
                <a:solidFill>
                  <a:srgbClr val="190800"/>
                </a:solidFill>
                <a:effectLst/>
                <a:uLnTx/>
                <a:uFillTx/>
                <a:latin typeface="Calibri" panose="020F0502020204030204"/>
                <a:ea typeface="+mn-ea"/>
                <a:cs typeface="+mn-cs"/>
              </a:rPr>
              <a:t>BCP</a:t>
            </a:r>
            <a:r>
              <a:rPr kumimoji="0" lang="es-VE" sz="1400" b="0" i="0" u="none" strike="noStrike" kern="1200" cap="none" spc="0" normalizeH="0" baseline="0" noProof="0" dirty="0">
                <a:ln>
                  <a:noFill/>
                </a:ln>
                <a:solidFill>
                  <a:srgbClr val="190800"/>
                </a:solidFill>
                <a:effectLst/>
                <a:uLnTx/>
                <a:uFillTx/>
                <a:latin typeface="Calibri" panose="020F0502020204030204"/>
                <a:ea typeface="+mn-ea"/>
                <a:cs typeface="+mn-cs"/>
              </a:rPr>
              <a:t> </a:t>
            </a:r>
            <a:r>
              <a:rPr kumimoji="0" lang="es-VE" sz="1400" b="0" i="0" u="none" strike="noStrike" kern="1200" cap="none" spc="0" normalizeH="0" baseline="0" noProof="0" dirty="0" err="1">
                <a:ln>
                  <a:noFill/>
                </a:ln>
                <a:solidFill>
                  <a:srgbClr val="190800"/>
                </a:solidFill>
                <a:effectLst/>
                <a:uLnTx/>
                <a:uFillTx/>
                <a:latin typeface="Calibri" panose="020F0502020204030204"/>
                <a:ea typeface="+mn-ea"/>
                <a:cs typeface="+mn-cs"/>
              </a:rPr>
              <a:t>VARIATORS</a:t>
            </a:r>
            <a:endParaRPr kumimoji="0" lang="es-VE" sz="1400" b="0" i="0" u="none" strike="noStrike" kern="1200" cap="none" spc="0" normalizeH="0" baseline="0" noProof="0" dirty="0">
              <a:ln>
                <a:noFill/>
              </a:ln>
              <a:solidFill>
                <a:srgbClr val="1908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VE" sz="1400" b="0" i="0" u="none" strike="noStrike" kern="1200" cap="none" spc="0" normalizeH="0" baseline="0" noProof="0" dirty="0" err="1">
                <a:ln>
                  <a:noFill/>
                </a:ln>
                <a:solidFill>
                  <a:srgbClr val="190800"/>
                </a:solidFill>
                <a:effectLst/>
                <a:uLnTx/>
                <a:uFillTx/>
                <a:latin typeface="Calibri" panose="020F0502020204030204"/>
                <a:ea typeface="+mn-ea"/>
                <a:cs typeface="+mn-cs"/>
              </a:rPr>
              <a:t>MECHANICAL</a:t>
            </a:r>
            <a:r>
              <a:rPr kumimoji="0" lang="es-VE" sz="1400" b="0" i="0" u="none" strike="noStrike" kern="1200" cap="none" spc="0" normalizeH="0" baseline="0" noProof="0" dirty="0">
                <a:ln>
                  <a:noFill/>
                </a:ln>
                <a:solidFill>
                  <a:srgbClr val="190800"/>
                </a:solidFill>
                <a:effectLst/>
                <a:uLnTx/>
                <a:uFillTx/>
                <a:latin typeface="Calibri" panose="020F0502020204030204"/>
                <a:ea typeface="+mn-ea"/>
                <a:cs typeface="+mn-cs"/>
              </a:rPr>
              <a:t> </a:t>
            </a:r>
            <a:r>
              <a:rPr kumimoji="0" lang="es-VE" sz="1400" b="0" i="0" u="none" strike="noStrike" kern="1200" cap="none" spc="0" normalizeH="0" baseline="0" noProof="0" dirty="0" err="1">
                <a:ln>
                  <a:noFill/>
                </a:ln>
                <a:solidFill>
                  <a:srgbClr val="190800"/>
                </a:solidFill>
                <a:effectLst/>
                <a:uLnTx/>
                <a:uFillTx/>
                <a:latin typeface="Calibri" panose="020F0502020204030204"/>
                <a:ea typeface="+mn-ea"/>
                <a:cs typeface="+mn-cs"/>
              </a:rPr>
              <a:t>PUMP</a:t>
            </a:r>
            <a:endParaRPr kumimoji="0" lang="es-VE" sz="1400" b="0" i="0" u="none" strike="noStrike" kern="1200" cap="none" spc="0" normalizeH="0" baseline="0" noProof="0" dirty="0">
              <a:ln>
                <a:noFill/>
              </a:ln>
              <a:solidFill>
                <a:srgbClr val="190800"/>
              </a:solidFill>
              <a:effectLst/>
              <a:uLnTx/>
              <a:uFillTx/>
              <a:latin typeface="Calibri" panose="020F0502020204030204"/>
              <a:ea typeface="+mn-ea"/>
              <a:cs typeface="+mn-cs"/>
            </a:endParaRPr>
          </a:p>
        </p:txBody>
      </p:sp>
      <p:sp>
        <p:nvSpPr>
          <p:cNvPr id="22" name="CuadroTexto 21"/>
          <p:cNvSpPr txBox="1"/>
          <p:nvPr/>
        </p:nvSpPr>
        <p:spPr>
          <a:xfrm>
            <a:off x="2477096" y="2440012"/>
            <a:ext cx="1983483"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VE" sz="1400" b="0" i="0" u="none" strike="noStrike" kern="1200" cap="none" spc="0" normalizeH="0" baseline="0" noProof="0" dirty="0">
                <a:ln>
                  <a:noFill/>
                </a:ln>
                <a:solidFill>
                  <a:srgbClr val="190800"/>
                </a:solidFill>
                <a:effectLst/>
                <a:uLnTx/>
                <a:uFillTx/>
                <a:latin typeface="Calibri" panose="020F0502020204030204"/>
                <a:ea typeface="+mn-ea"/>
                <a:cs typeface="+mn-cs"/>
              </a:rPr>
              <a:t>LINE PIPE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VE" sz="1400" b="0" i="0" u="none" strike="noStrike" kern="1200" cap="none" spc="0" normalizeH="0" baseline="0" noProof="0" dirty="0">
                <a:ln>
                  <a:noFill/>
                </a:ln>
                <a:solidFill>
                  <a:srgbClr val="190800"/>
                </a:solidFill>
                <a:effectLst/>
                <a:uLnTx/>
                <a:uFillTx/>
                <a:latin typeface="Calibri" panose="020F0502020204030204"/>
                <a:ea typeface="+mn-ea"/>
                <a:cs typeface="+mn-cs"/>
              </a:rPr>
              <a:t>TEE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90800"/>
                </a:solidFill>
                <a:effectLst/>
                <a:uLnTx/>
                <a:uFillTx/>
                <a:latin typeface="Calibri" panose="020F0502020204030204"/>
                <a:ea typeface="+mn-ea"/>
                <a:cs typeface="+mn-cs"/>
              </a:rPr>
              <a:t>FLANGES</a:t>
            </a:r>
            <a:endParaRPr kumimoji="0" lang="es-VE" sz="1400" b="0" i="0" u="none" strike="noStrike" kern="1200" cap="none" spc="0" normalizeH="0" baseline="0" noProof="0" dirty="0">
              <a:ln>
                <a:noFill/>
              </a:ln>
              <a:solidFill>
                <a:srgbClr val="1908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90800"/>
                </a:solidFill>
                <a:effectLst/>
                <a:uLnTx/>
                <a:uFillTx/>
                <a:latin typeface="Calibri" panose="020F0502020204030204"/>
                <a:ea typeface="+mn-ea"/>
                <a:cs typeface="+mn-cs"/>
              </a:rPr>
              <a:t>ELBOWS</a:t>
            </a:r>
            <a:endParaRPr kumimoji="0" lang="es-VE" sz="1400" b="0" i="0" u="none" strike="noStrike" kern="1200" cap="none" spc="0" normalizeH="0" baseline="0" noProof="0" dirty="0">
              <a:ln>
                <a:noFill/>
              </a:ln>
              <a:solidFill>
                <a:srgbClr val="190800"/>
              </a:solidFill>
              <a:effectLst/>
              <a:uLnTx/>
              <a:uFillTx/>
              <a:latin typeface="Calibri" panose="020F0502020204030204"/>
              <a:ea typeface="+mn-ea"/>
              <a:cs typeface="+mn-cs"/>
            </a:endParaRPr>
          </a:p>
        </p:txBody>
      </p:sp>
      <p:sp>
        <p:nvSpPr>
          <p:cNvPr id="23" name="Título 1"/>
          <p:cNvSpPr txBox="1">
            <a:spLocks/>
          </p:cNvSpPr>
          <p:nvPr/>
        </p:nvSpPr>
        <p:spPr>
          <a:xfrm>
            <a:off x="2382820" y="1810055"/>
            <a:ext cx="1604421" cy="62995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VE" sz="2000" b="1" i="0" u="none" strike="noStrike" kern="1200" cap="none" spc="0" normalizeH="0" baseline="0" noProof="0" dirty="0">
                <a:ln>
                  <a:noFill/>
                </a:ln>
                <a:solidFill>
                  <a:srgbClr val="190800"/>
                </a:solidFill>
                <a:effectLst/>
                <a:uLnTx/>
                <a:uFillTx/>
                <a:latin typeface="Calibri Light" panose="020F0302020204030204"/>
                <a:ea typeface="+mj-ea"/>
                <a:cs typeface="+mj-cs"/>
              </a:rPr>
              <a:t>SURFACE </a:t>
            </a:r>
            <a:r>
              <a:rPr kumimoji="0" lang="es-VE" sz="2000" b="1" i="0" u="none" strike="noStrike" kern="1200" cap="none" spc="0" normalizeH="0" baseline="0" noProof="0" dirty="0" err="1">
                <a:ln>
                  <a:noFill/>
                </a:ln>
                <a:solidFill>
                  <a:srgbClr val="190800"/>
                </a:solidFill>
                <a:effectLst/>
                <a:uLnTx/>
                <a:uFillTx/>
                <a:latin typeface="Calibri Light" panose="020F0302020204030204"/>
                <a:ea typeface="+mj-ea"/>
                <a:cs typeface="+mj-cs"/>
              </a:rPr>
              <a:t>EQUIPMENT</a:t>
            </a:r>
            <a:endParaRPr kumimoji="0" lang="es-VE" sz="2000" b="1" i="0" u="none" strike="noStrike" kern="1200" cap="none" spc="0" normalizeH="0" baseline="0" noProof="0" dirty="0">
              <a:ln>
                <a:noFill/>
              </a:ln>
              <a:solidFill>
                <a:srgbClr val="190800"/>
              </a:solidFill>
              <a:effectLst/>
              <a:uLnTx/>
              <a:uFillTx/>
              <a:latin typeface="Calibri Light" panose="020F0302020204030204"/>
              <a:ea typeface="+mj-ea"/>
              <a:cs typeface="+mj-cs"/>
            </a:endParaRPr>
          </a:p>
        </p:txBody>
      </p:sp>
      <p:sp>
        <p:nvSpPr>
          <p:cNvPr id="24" name="Rectángulo 23"/>
          <p:cNvSpPr/>
          <p:nvPr/>
        </p:nvSpPr>
        <p:spPr>
          <a:xfrm>
            <a:off x="3082909" y="1001757"/>
            <a:ext cx="2970685" cy="64774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rtlCol="0" anchor="ctr">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ES" sz="4000" b="1" dirty="0">
                <a:solidFill>
                  <a:srgbClr val="190800"/>
                </a:solidFill>
                <a:latin typeface="Baskerville Old Face" panose="02020602080505020303" pitchFamily="18" charset="0"/>
                <a:cs typeface="Arial" charset="0"/>
              </a:rPr>
              <a:t>O</a:t>
            </a:r>
            <a:r>
              <a:rPr kumimoji="0" lang="es-ES" sz="4000" b="1" i="0" u="none" strike="noStrike" kern="1200" cap="none" spc="0" normalizeH="0" baseline="0" noProof="0" dirty="0" err="1">
                <a:ln>
                  <a:noFill/>
                </a:ln>
                <a:solidFill>
                  <a:srgbClr val="190800"/>
                </a:solidFill>
                <a:effectLst/>
                <a:uLnTx/>
                <a:uFillTx/>
                <a:latin typeface="Baskerville Old Face" panose="02020602080505020303" pitchFamily="18" charset="0"/>
                <a:ea typeface="+mn-ea"/>
                <a:cs typeface="Arial" charset="0"/>
              </a:rPr>
              <a:t>ur</a:t>
            </a:r>
            <a:r>
              <a:rPr kumimoji="0" lang="es-ES" sz="4000" b="1" i="0" u="none" strike="noStrike" kern="1200" cap="none" spc="0" normalizeH="0" baseline="0" noProof="0" dirty="0">
                <a:ln>
                  <a:noFill/>
                </a:ln>
                <a:solidFill>
                  <a:srgbClr val="190800"/>
                </a:solidFill>
                <a:effectLst/>
                <a:uLnTx/>
                <a:uFillTx/>
                <a:latin typeface="Baskerville Old Face" panose="02020602080505020303" pitchFamily="18" charset="0"/>
                <a:ea typeface="+mn-ea"/>
                <a:cs typeface="Arial" charset="0"/>
              </a:rPr>
              <a:t> </a:t>
            </a:r>
            <a:r>
              <a:rPr kumimoji="0" lang="es-ES" sz="4000" b="1" i="0" u="none" strike="noStrike" kern="1200" cap="none" spc="0" normalizeH="0" baseline="0" noProof="0" dirty="0" err="1">
                <a:ln>
                  <a:noFill/>
                </a:ln>
                <a:solidFill>
                  <a:srgbClr val="190800"/>
                </a:solidFill>
                <a:effectLst/>
                <a:uLnTx/>
                <a:uFillTx/>
                <a:latin typeface="Baskerville Old Face" panose="02020602080505020303" pitchFamily="18" charset="0"/>
                <a:ea typeface="+mn-ea"/>
                <a:cs typeface="Arial" charset="0"/>
              </a:rPr>
              <a:t>Products</a:t>
            </a:r>
            <a:endParaRPr kumimoji="0" lang="es-ES" sz="4000" b="1" i="0" u="none" strike="noStrike" kern="1200" cap="none" spc="0" normalizeH="0" baseline="0" noProof="0" dirty="0">
              <a:ln>
                <a:noFill/>
              </a:ln>
              <a:solidFill>
                <a:srgbClr val="190800"/>
              </a:solidFill>
              <a:effectLst/>
              <a:uLnTx/>
              <a:uFillTx/>
              <a:latin typeface="Baskerville Old Face" panose="02020602080505020303" pitchFamily="18" charset="0"/>
              <a:ea typeface="+mn-ea"/>
              <a:cs typeface="Arial" charset="0"/>
            </a:endParaRPr>
          </a:p>
        </p:txBody>
      </p:sp>
    </p:spTree>
    <p:extLst>
      <p:ext uri="{BB962C8B-B14F-4D97-AF65-F5344CB8AC3E}">
        <p14:creationId xmlns:p14="http://schemas.microsoft.com/office/powerpoint/2010/main" val="2427758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598216" y="641826"/>
            <a:ext cx="5873724" cy="64633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rtlCol="0" anchor="ctr">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4000" b="0" i="0" u="none" strike="noStrike" kern="1200" cap="none" spc="0" normalizeH="0" baseline="0" noProof="0" dirty="0" err="1">
                <a:ln>
                  <a:noFill/>
                </a:ln>
                <a:solidFill>
                  <a:srgbClr val="190800"/>
                </a:solidFill>
                <a:effectLst/>
                <a:uLnTx/>
                <a:uFillTx/>
                <a:latin typeface="Baskerville Old Face" panose="02020602080505020303" pitchFamily="18" charset="0"/>
                <a:ea typeface="+mn-ea"/>
                <a:cs typeface="Arial" charset="0"/>
              </a:rPr>
              <a:t>Casing</a:t>
            </a:r>
            <a:r>
              <a:rPr kumimoji="0" lang="es-ES" sz="4000" b="0" i="0" u="none" strike="noStrike" kern="1200" cap="none" spc="0" normalizeH="0" baseline="0" noProof="0" dirty="0">
                <a:ln>
                  <a:noFill/>
                </a:ln>
                <a:solidFill>
                  <a:srgbClr val="190800"/>
                </a:solidFill>
                <a:effectLst/>
                <a:uLnTx/>
                <a:uFillTx/>
                <a:latin typeface="Baskerville Old Face" panose="02020602080505020303" pitchFamily="18" charset="0"/>
                <a:ea typeface="+mn-ea"/>
                <a:cs typeface="Arial" charset="0"/>
              </a:rPr>
              <a:t> and </a:t>
            </a:r>
            <a:r>
              <a:rPr kumimoji="0" lang="es-ES" sz="4000" b="0" i="0" u="none" strike="noStrike" kern="1200" cap="none" spc="0" normalizeH="0" baseline="0" noProof="0" dirty="0" err="1">
                <a:ln>
                  <a:noFill/>
                </a:ln>
                <a:solidFill>
                  <a:srgbClr val="190800"/>
                </a:solidFill>
                <a:effectLst/>
                <a:uLnTx/>
                <a:uFillTx/>
                <a:latin typeface="Baskerville Old Face" panose="02020602080505020303" pitchFamily="18" charset="0"/>
                <a:ea typeface="+mn-ea"/>
                <a:cs typeface="Arial" charset="0"/>
              </a:rPr>
              <a:t>Production</a:t>
            </a:r>
            <a:r>
              <a:rPr kumimoji="0" lang="es-ES" sz="4000" b="0" i="0" u="none" strike="noStrike" kern="1200" cap="none" spc="0" normalizeH="0" baseline="0" noProof="0" dirty="0">
                <a:ln>
                  <a:noFill/>
                </a:ln>
                <a:solidFill>
                  <a:srgbClr val="190800"/>
                </a:solidFill>
                <a:effectLst/>
                <a:uLnTx/>
                <a:uFillTx/>
                <a:latin typeface="Baskerville Old Face" panose="02020602080505020303" pitchFamily="18" charset="0"/>
                <a:ea typeface="+mn-ea"/>
                <a:cs typeface="Arial" charset="0"/>
              </a:rPr>
              <a:t> Pipe</a:t>
            </a:r>
          </a:p>
        </p:txBody>
      </p:sp>
      <p:sp>
        <p:nvSpPr>
          <p:cNvPr id="3" name="Rectángulo 2"/>
          <p:cNvSpPr/>
          <p:nvPr/>
        </p:nvSpPr>
        <p:spPr>
          <a:xfrm>
            <a:off x="1518542" y="1273359"/>
            <a:ext cx="6033063" cy="46166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90800"/>
                </a:solidFill>
                <a:effectLst/>
                <a:uLnTx/>
                <a:uFillTx/>
                <a:latin typeface="Calibri" panose="020F0502020204030204"/>
                <a:ea typeface="+mn-ea"/>
                <a:cs typeface="+mn-cs"/>
              </a:rPr>
              <a:t>Seamless or </a:t>
            </a:r>
            <a:r>
              <a:rPr kumimoji="0" lang="en-US" sz="1600" b="0" i="0" u="none" strike="noStrike" kern="1200" cap="none" spc="0" normalizeH="0" baseline="0" noProof="0" dirty="0" err="1">
                <a:ln>
                  <a:noFill/>
                </a:ln>
                <a:solidFill>
                  <a:srgbClr val="190800"/>
                </a:solidFill>
                <a:effectLst/>
                <a:uLnTx/>
                <a:uFillTx/>
                <a:latin typeface="Calibri" panose="020F0502020204030204"/>
                <a:ea typeface="+mn-ea"/>
                <a:cs typeface="+mn-cs"/>
              </a:rPr>
              <a:t>ERW</a:t>
            </a:r>
            <a:r>
              <a:rPr kumimoji="0" lang="en-US" sz="1600" b="0" i="0" u="none" strike="noStrike" kern="1200" cap="none" spc="0" normalizeH="0" baseline="0" noProof="0" dirty="0">
                <a:ln>
                  <a:noFill/>
                </a:ln>
                <a:solidFill>
                  <a:srgbClr val="190800"/>
                </a:solidFill>
                <a:effectLst/>
                <a:uLnTx/>
                <a:uFillTx/>
                <a:latin typeface="Calibri" panose="020F0502020204030204"/>
                <a:ea typeface="+mn-ea"/>
                <a:cs typeface="+mn-cs"/>
              </a:rPr>
              <a:t>, not grooved, manufactured under the API standards.</a:t>
            </a:r>
            <a:endParaRPr kumimoji="0" lang="es-VE" sz="1600" b="0" i="0" u="none" strike="noStrike" kern="1200" cap="none" spc="0" normalizeH="0" baseline="0" noProof="0" dirty="0">
              <a:ln>
                <a:noFill/>
              </a:ln>
              <a:solidFill>
                <a:srgbClr val="190800"/>
              </a:solidFill>
              <a:effectLst/>
              <a:uLnTx/>
              <a:uFillTx/>
              <a:latin typeface="Calibri" panose="020F0502020204030204"/>
              <a:ea typeface="+mn-ea"/>
              <a:cs typeface="+mn-cs"/>
            </a:endParaRPr>
          </a:p>
        </p:txBody>
      </p:sp>
      <p:graphicFrame>
        <p:nvGraphicFramePr>
          <p:cNvPr id="5" name="Tabla 4"/>
          <p:cNvGraphicFramePr>
            <a:graphicFrameLocks noGrp="1"/>
          </p:cNvGraphicFramePr>
          <p:nvPr/>
        </p:nvGraphicFramePr>
        <p:xfrm>
          <a:off x="344407" y="1735024"/>
          <a:ext cx="8460000" cy="1116000"/>
        </p:xfrm>
        <a:graphic>
          <a:graphicData uri="http://schemas.openxmlformats.org/drawingml/2006/table">
            <a:tbl>
              <a:tblPr>
                <a:tableStyleId>{2D5ABB26-0587-4C30-8999-92F81FD0307C}</a:tableStyleId>
              </a:tblPr>
              <a:tblGrid>
                <a:gridCol w="1080000">
                  <a:extLst>
                    <a:ext uri="{9D8B030D-6E8A-4147-A177-3AD203B41FA5}">
                      <a16:colId xmlns:a16="http://schemas.microsoft.com/office/drawing/2014/main" val="20000"/>
                    </a:ext>
                  </a:extLst>
                </a:gridCol>
                <a:gridCol w="1080000">
                  <a:extLst>
                    <a:ext uri="{9D8B030D-6E8A-4147-A177-3AD203B41FA5}">
                      <a16:colId xmlns:a16="http://schemas.microsoft.com/office/drawing/2014/main" val="20001"/>
                    </a:ext>
                  </a:extLst>
                </a:gridCol>
                <a:gridCol w="1080000">
                  <a:extLst>
                    <a:ext uri="{9D8B030D-6E8A-4147-A177-3AD203B41FA5}">
                      <a16:colId xmlns:a16="http://schemas.microsoft.com/office/drawing/2014/main" val="20002"/>
                    </a:ext>
                  </a:extLst>
                </a:gridCol>
                <a:gridCol w="1080000">
                  <a:extLst>
                    <a:ext uri="{9D8B030D-6E8A-4147-A177-3AD203B41FA5}">
                      <a16:colId xmlns:a16="http://schemas.microsoft.com/office/drawing/2014/main" val="20003"/>
                    </a:ext>
                  </a:extLst>
                </a:gridCol>
                <a:gridCol w="1440000">
                  <a:extLst>
                    <a:ext uri="{9D8B030D-6E8A-4147-A177-3AD203B41FA5}">
                      <a16:colId xmlns:a16="http://schemas.microsoft.com/office/drawing/2014/main" val="20004"/>
                    </a:ext>
                  </a:extLst>
                </a:gridCol>
                <a:gridCol w="1620000">
                  <a:extLst>
                    <a:ext uri="{9D8B030D-6E8A-4147-A177-3AD203B41FA5}">
                      <a16:colId xmlns:a16="http://schemas.microsoft.com/office/drawing/2014/main" val="20005"/>
                    </a:ext>
                  </a:extLst>
                </a:gridCol>
                <a:gridCol w="1080000">
                  <a:extLst>
                    <a:ext uri="{9D8B030D-6E8A-4147-A177-3AD203B41FA5}">
                      <a16:colId xmlns:a16="http://schemas.microsoft.com/office/drawing/2014/main" val="20006"/>
                    </a:ext>
                  </a:extLst>
                </a:gridCol>
              </a:tblGrid>
              <a:tr h="288000">
                <a:tc gridSpan="2">
                  <a:txBody>
                    <a:bodyPr/>
                    <a:lstStyle/>
                    <a:p>
                      <a:pPr algn="ctr" fontAlgn="ctr"/>
                      <a:r>
                        <a:rPr lang="es-VE" sz="1600" b="1" u="none" strike="noStrike" dirty="0">
                          <a:solidFill>
                            <a:srgbClr val="190800"/>
                          </a:solidFill>
                          <a:effectLst/>
                        </a:rPr>
                        <a:t>Diámetro de Salida</a:t>
                      </a:r>
                      <a:endParaRPr lang="es-VE" sz="1600" b="1" i="0" u="none" strike="noStrike" dirty="0">
                        <a:solidFill>
                          <a:srgbClr val="1908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alpha val="50196"/>
                      </a:schemeClr>
                    </a:solidFill>
                  </a:tcPr>
                </a:tc>
                <a:tc hMerge="1">
                  <a:txBody>
                    <a:bodyPr/>
                    <a:lstStyle/>
                    <a:p>
                      <a:endParaRPr lang="es-VE"/>
                    </a:p>
                  </a:txBody>
                  <a:tcPr/>
                </a:tc>
                <a:tc gridSpan="2">
                  <a:txBody>
                    <a:bodyPr/>
                    <a:lstStyle/>
                    <a:p>
                      <a:pPr algn="ctr" fontAlgn="ctr"/>
                      <a:r>
                        <a:rPr lang="es-VE" sz="1600" b="1" u="none" strike="noStrike" dirty="0">
                          <a:solidFill>
                            <a:srgbClr val="190800"/>
                          </a:solidFill>
                          <a:effectLst/>
                        </a:rPr>
                        <a:t>Ancho de la Pared</a:t>
                      </a:r>
                      <a:endParaRPr lang="es-VE" sz="1600" b="1" i="0" u="none" strike="noStrike" dirty="0">
                        <a:solidFill>
                          <a:srgbClr val="1908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alpha val="50196"/>
                      </a:schemeClr>
                    </a:solidFill>
                  </a:tcPr>
                </a:tc>
                <a:tc hMerge="1">
                  <a:txBody>
                    <a:bodyPr/>
                    <a:lstStyle/>
                    <a:p>
                      <a:endParaRPr lang="es-VE"/>
                    </a:p>
                  </a:txBody>
                  <a:tcPr/>
                </a:tc>
                <a:tc rowSpan="2">
                  <a:txBody>
                    <a:bodyPr/>
                    <a:lstStyle/>
                    <a:p>
                      <a:pPr algn="ctr" fontAlgn="ctr"/>
                      <a:r>
                        <a:rPr lang="es-VE" sz="1600" b="1" u="none" strike="noStrike" dirty="0">
                          <a:solidFill>
                            <a:srgbClr val="190800"/>
                          </a:solidFill>
                          <a:effectLst/>
                        </a:rPr>
                        <a:t>Tipo de Rosca</a:t>
                      </a:r>
                      <a:endParaRPr lang="es-VE" sz="1600" b="1" i="0" u="none" strike="noStrike" dirty="0">
                        <a:solidFill>
                          <a:srgbClr val="1908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alpha val="50196"/>
                      </a:schemeClr>
                    </a:solidFill>
                  </a:tcPr>
                </a:tc>
                <a:tc rowSpan="2">
                  <a:txBody>
                    <a:bodyPr/>
                    <a:lstStyle/>
                    <a:p>
                      <a:pPr algn="ctr" fontAlgn="ctr"/>
                      <a:r>
                        <a:rPr lang="es-VE" sz="1600" b="1" u="none" strike="noStrike" dirty="0">
                          <a:solidFill>
                            <a:srgbClr val="190800"/>
                          </a:solidFill>
                          <a:effectLst/>
                        </a:rPr>
                        <a:t>Grado</a:t>
                      </a:r>
                      <a:endParaRPr lang="es-VE" sz="1600" b="1" i="0" u="none" strike="noStrike" dirty="0">
                        <a:solidFill>
                          <a:srgbClr val="1908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alpha val="50196"/>
                      </a:schemeClr>
                    </a:solidFill>
                  </a:tcPr>
                </a:tc>
                <a:tc rowSpan="2">
                  <a:txBody>
                    <a:bodyPr/>
                    <a:lstStyle/>
                    <a:p>
                      <a:pPr algn="ctr" fontAlgn="ctr"/>
                      <a:r>
                        <a:rPr lang="es-VE" sz="1600" b="1" u="none" strike="noStrike" dirty="0">
                          <a:solidFill>
                            <a:srgbClr val="190800"/>
                          </a:solidFill>
                          <a:effectLst/>
                        </a:rPr>
                        <a:t>Tipo de </a:t>
                      </a:r>
                      <a:r>
                        <a:rPr lang="es-VE" sz="1600" b="1" u="none" strike="noStrike" dirty="0" err="1">
                          <a:solidFill>
                            <a:srgbClr val="190800"/>
                          </a:solidFill>
                          <a:effectLst/>
                        </a:rPr>
                        <a:t>Tuberia</a:t>
                      </a:r>
                      <a:endParaRPr lang="es-VE" sz="1600" b="1" i="0" u="none" strike="noStrike" dirty="0">
                        <a:solidFill>
                          <a:srgbClr val="1908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alpha val="50196"/>
                      </a:schemeClr>
                    </a:solidFill>
                  </a:tcPr>
                </a:tc>
                <a:extLst>
                  <a:ext uri="{0D108BD9-81ED-4DB2-BD59-A6C34878D82A}">
                    <a16:rowId xmlns:a16="http://schemas.microsoft.com/office/drawing/2014/main" val="10000"/>
                  </a:ext>
                </a:extLst>
              </a:tr>
              <a:tr h="288000">
                <a:tc>
                  <a:txBody>
                    <a:bodyPr/>
                    <a:lstStyle/>
                    <a:p>
                      <a:pPr algn="ctr" fontAlgn="ctr"/>
                      <a:r>
                        <a:rPr lang="es-VE" sz="1600" b="1" u="none" strike="noStrike" dirty="0">
                          <a:solidFill>
                            <a:srgbClr val="190800"/>
                          </a:solidFill>
                          <a:effectLst/>
                        </a:rPr>
                        <a:t>in</a:t>
                      </a:r>
                      <a:endParaRPr lang="es-VE" sz="1600" b="1" i="0" u="none" strike="noStrike" dirty="0">
                        <a:solidFill>
                          <a:srgbClr val="1908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alpha val="50196"/>
                      </a:schemeClr>
                    </a:solidFill>
                  </a:tcPr>
                </a:tc>
                <a:tc>
                  <a:txBody>
                    <a:bodyPr/>
                    <a:lstStyle/>
                    <a:p>
                      <a:pPr algn="ctr" fontAlgn="ctr"/>
                      <a:r>
                        <a:rPr lang="es-VE" sz="1600" b="1" u="none" strike="noStrike" dirty="0">
                          <a:solidFill>
                            <a:srgbClr val="190800"/>
                          </a:solidFill>
                          <a:effectLst/>
                        </a:rPr>
                        <a:t>mm</a:t>
                      </a:r>
                      <a:endParaRPr lang="es-VE" sz="1600" b="1" i="0" u="none" strike="noStrike" dirty="0">
                        <a:solidFill>
                          <a:srgbClr val="1908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alpha val="50196"/>
                      </a:schemeClr>
                    </a:solidFill>
                  </a:tcPr>
                </a:tc>
                <a:tc>
                  <a:txBody>
                    <a:bodyPr/>
                    <a:lstStyle/>
                    <a:p>
                      <a:pPr algn="ctr" fontAlgn="ctr"/>
                      <a:r>
                        <a:rPr lang="es-VE" sz="1600" b="1" u="none" strike="noStrike" dirty="0">
                          <a:solidFill>
                            <a:srgbClr val="190800"/>
                          </a:solidFill>
                          <a:effectLst/>
                        </a:rPr>
                        <a:t>in</a:t>
                      </a:r>
                      <a:endParaRPr lang="es-VE" sz="1600" b="1" i="0" u="none" strike="noStrike" dirty="0">
                        <a:solidFill>
                          <a:srgbClr val="1908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alpha val="50196"/>
                      </a:schemeClr>
                    </a:solidFill>
                  </a:tcPr>
                </a:tc>
                <a:tc>
                  <a:txBody>
                    <a:bodyPr/>
                    <a:lstStyle/>
                    <a:p>
                      <a:pPr algn="ctr" fontAlgn="ctr"/>
                      <a:r>
                        <a:rPr lang="es-VE" sz="1600" b="1" u="none" strike="noStrike" dirty="0">
                          <a:solidFill>
                            <a:srgbClr val="190800"/>
                          </a:solidFill>
                          <a:effectLst/>
                        </a:rPr>
                        <a:t>mm</a:t>
                      </a:r>
                      <a:endParaRPr lang="es-VE" sz="1600" b="1" i="0" u="none" strike="noStrike" dirty="0">
                        <a:solidFill>
                          <a:srgbClr val="1908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alpha val="50196"/>
                      </a:schemeClr>
                    </a:solidFill>
                  </a:tcPr>
                </a:tc>
                <a:tc vMerge="1">
                  <a:txBody>
                    <a:bodyPr/>
                    <a:lstStyle/>
                    <a:p>
                      <a:endParaRPr lang="es-VE"/>
                    </a:p>
                  </a:txBody>
                  <a:tcPr/>
                </a:tc>
                <a:tc vMerge="1">
                  <a:txBody>
                    <a:bodyPr/>
                    <a:lstStyle/>
                    <a:p>
                      <a:endParaRPr lang="es-VE"/>
                    </a:p>
                  </a:txBody>
                  <a:tcPr/>
                </a:tc>
                <a:tc vMerge="1">
                  <a:txBody>
                    <a:bodyPr/>
                    <a:lstStyle/>
                    <a:p>
                      <a:endParaRPr lang="es-VE"/>
                    </a:p>
                  </a:txBody>
                  <a:tcPr/>
                </a:tc>
                <a:extLst>
                  <a:ext uri="{0D108BD9-81ED-4DB2-BD59-A6C34878D82A}">
                    <a16:rowId xmlns:a16="http://schemas.microsoft.com/office/drawing/2014/main" val="10001"/>
                  </a:ext>
                </a:extLst>
              </a:tr>
              <a:tr h="540000">
                <a:tc>
                  <a:txBody>
                    <a:bodyPr/>
                    <a:lstStyle/>
                    <a:p>
                      <a:pPr algn="ctr" fontAlgn="ctr"/>
                      <a:r>
                        <a:rPr lang="es-VE" sz="1600" u="none" strike="noStrike">
                          <a:effectLst/>
                        </a:rPr>
                        <a:t>2⅜ a 13⅜</a:t>
                      </a:r>
                      <a:endParaRPr lang="es-VE" sz="1600" b="0" i="0" u="none" strike="noStrike">
                        <a:solidFill>
                          <a:srgbClr val="666666"/>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VE" sz="1600" u="none" strike="noStrike">
                          <a:effectLst/>
                        </a:rPr>
                        <a:t>60.3 a 339.7</a:t>
                      </a:r>
                      <a:endParaRPr lang="es-VE" sz="1600" b="0" i="0" u="none" strike="noStrike">
                        <a:solidFill>
                          <a:srgbClr val="666666"/>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VE" sz="1600" u="none" strike="noStrike">
                          <a:effectLst/>
                        </a:rPr>
                        <a:t>0.190 a 0.514</a:t>
                      </a:r>
                      <a:endParaRPr lang="es-VE" sz="1600" b="0" i="0" u="none" strike="noStrike">
                        <a:solidFill>
                          <a:srgbClr val="666666"/>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VE" sz="1600" u="none" strike="noStrike" dirty="0">
                          <a:effectLst/>
                        </a:rPr>
                        <a:t>4.83 a 13.06</a:t>
                      </a:r>
                      <a:endParaRPr lang="es-VE" sz="1600" b="0" i="0" u="none" strike="noStrike" dirty="0">
                        <a:solidFill>
                          <a:srgbClr val="666666"/>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VE" sz="1600" u="none" strike="noStrike" dirty="0" err="1">
                          <a:effectLst/>
                        </a:rPr>
                        <a:t>NUE</a:t>
                      </a:r>
                      <a:r>
                        <a:rPr lang="es-VE" sz="1600" u="none" strike="noStrike" dirty="0">
                          <a:effectLst/>
                        </a:rPr>
                        <a:t>,</a:t>
                      </a:r>
                      <a:r>
                        <a:rPr lang="es-VE" sz="1600" u="none" strike="noStrike" baseline="0" dirty="0">
                          <a:effectLst/>
                        </a:rPr>
                        <a:t> </a:t>
                      </a:r>
                      <a:r>
                        <a:rPr lang="es-VE" sz="1600" u="none" strike="noStrike" dirty="0" err="1">
                          <a:effectLst/>
                        </a:rPr>
                        <a:t>EUE</a:t>
                      </a:r>
                      <a:r>
                        <a:rPr lang="es-VE" sz="1600" u="none" strike="noStrike" dirty="0">
                          <a:effectLst/>
                        </a:rPr>
                        <a:t>, </a:t>
                      </a:r>
                      <a:r>
                        <a:rPr lang="es-VE" sz="1600" u="none" strike="noStrike" dirty="0" err="1">
                          <a:effectLst/>
                        </a:rPr>
                        <a:t>STC</a:t>
                      </a:r>
                      <a:r>
                        <a:rPr lang="es-VE" sz="1600" u="none" strike="noStrike" dirty="0">
                          <a:effectLst/>
                        </a:rPr>
                        <a:t>,</a:t>
                      </a:r>
                      <a:r>
                        <a:rPr lang="es-VE" sz="1600" u="none" strike="noStrike" baseline="0" dirty="0">
                          <a:effectLst/>
                        </a:rPr>
                        <a:t> </a:t>
                      </a:r>
                      <a:r>
                        <a:rPr lang="es-VE" sz="1600" u="none" strike="noStrike" dirty="0" err="1">
                          <a:effectLst/>
                        </a:rPr>
                        <a:t>LTC</a:t>
                      </a:r>
                      <a:r>
                        <a:rPr lang="es-VE" sz="1600" u="none" strike="noStrike" dirty="0">
                          <a:effectLst/>
                        </a:rPr>
                        <a:t>,</a:t>
                      </a:r>
                      <a:r>
                        <a:rPr lang="es-VE" sz="1600" u="none" strike="noStrike" baseline="0" dirty="0">
                          <a:effectLst/>
                        </a:rPr>
                        <a:t> </a:t>
                      </a:r>
                      <a:r>
                        <a:rPr lang="es-VE" sz="1600" u="none" strike="noStrike" dirty="0" err="1">
                          <a:effectLst/>
                        </a:rPr>
                        <a:t>BTC</a:t>
                      </a:r>
                      <a:endParaRPr lang="es-VE" sz="1600" b="0" i="0" u="none" strike="noStrike" dirty="0">
                        <a:solidFill>
                          <a:srgbClr val="666666"/>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VE" sz="1600" u="none" strike="noStrike" dirty="0">
                          <a:effectLst/>
                        </a:rPr>
                        <a:t>J55,</a:t>
                      </a:r>
                      <a:r>
                        <a:rPr lang="es-VE" sz="1600" u="none" strike="noStrike" baseline="0" dirty="0">
                          <a:effectLst/>
                        </a:rPr>
                        <a:t> </a:t>
                      </a:r>
                      <a:r>
                        <a:rPr lang="es-VE" sz="1600" u="none" strike="noStrike" dirty="0">
                          <a:effectLst/>
                        </a:rPr>
                        <a:t>N80,</a:t>
                      </a:r>
                      <a:r>
                        <a:rPr lang="es-VE" sz="1600" u="none" strike="noStrike" baseline="0" dirty="0">
                          <a:effectLst/>
                        </a:rPr>
                        <a:t> </a:t>
                      </a:r>
                      <a:r>
                        <a:rPr lang="es-VE" sz="1600" u="none" strike="noStrike" dirty="0">
                          <a:effectLst/>
                        </a:rPr>
                        <a:t>L80, P110, N80Q, L80-1</a:t>
                      </a:r>
                      <a:endParaRPr lang="es-VE" sz="1600" b="0" i="0" u="none" strike="noStrike" dirty="0">
                        <a:solidFill>
                          <a:srgbClr val="666666"/>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VE" sz="1600" u="none" strike="noStrike" dirty="0" err="1">
                          <a:effectLst/>
                        </a:rPr>
                        <a:t>Seamless</a:t>
                      </a:r>
                      <a:r>
                        <a:rPr lang="es-VE" sz="1600" u="none" strike="noStrike" dirty="0">
                          <a:effectLst/>
                        </a:rPr>
                        <a:t> y ERW</a:t>
                      </a:r>
                      <a:endParaRPr lang="es-VE" sz="1600" b="0" i="0" u="none" strike="noStrike" dirty="0">
                        <a:solidFill>
                          <a:srgbClr val="666666"/>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8" name="Título 1"/>
          <p:cNvSpPr>
            <a:spLocks noGrp="1"/>
          </p:cNvSpPr>
          <p:nvPr>
            <p:ph type="title"/>
          </p:nvPr>
        </p:nvSpPr>
        <p:spPr>
          <a:xfrm>
            <a:off x="763809" y="3225699"/>
            <a:ext cx="2170787" cy="647741"/>
          </a:xfr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rtlCol="0" anchor="ctr">
            <a:spAutoFit/>
          </a:bodyPr>
          <a:lstStyle/>
          <a:p>
            <a:pPr algn="ctr"/>
            <a:r>
              <a:rPr lang="es-VE" sz="4000" dirty="0">
                <a:solidFill>
                  <a:srgbClr val="190800"/>
                </a:solidFill>
                <a:latin typeface="Baskerville Old Face" panose="02020602080505020303" pitchFamily="18" charset="0"/>
                <a:ea typeface="+mn-ea"/>
                <a:cs typeface="Arial" charset="0"/>
              </a:rPr>
              <a:t>Line Pipe</a:t>
            </a:r>
          </a:p>
        </p:txBody>
      </p:sp>
      <p:sp>
        <p:nvSpPr>
          <p:cNvPr id="9" name="Rectángulo 8"/>
          <p:cNvSpPr/>
          <p:nvPr/>
        </p:nvSpPr>
        <p:spPr>
          <a:xfrm>
            <a:off x="201707" y="3873440"/>
            <a:ext cx="3294992"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90800"/>
                </a:solidFill>
                <a:effectLst/>
                <a:uLnTx/>
                <a:uFillTx/>
                <a:latin typeface="Calibri" panose="020F0502020204030204"/>
                <a:ea typeface="+mn-ea"/>
                <a:cs typeface="+mn-cs"/>
              </a:rPr>
              <a:t>Seamless or </a:t>
            </a:r>
            <a:r>
              <a:rPr kumimoji="0" lang="en-US" sz="1600" b="0" i="0" u="none" strike="noStrike" kern="1200" cap="none" spc="0" normalizeH="0" baseline="0" noProof="0" dirty="0" err="1">
                <a:ln>
                  <a:noFill/>
                </a:ln>
                <a:solidFill>
                  <a:srgbClr val="190800"/>
                </a:solidFill>
                <a:effectLst/>
                <a:uLnTx/>
                <a:uFillTx/>
                <a:latin typeface="Calibri" panose="020F0502020204030204"/>
                <a:ea typeface="+mn-ea"/>
                <a:cs typeface="+mn-cs"/>
              </a:rPr>
              <a:t>ERW</a:t>
            </a:r>
            <a:r>
              <a:rPr kumimoji="0" lang="en-US" sz="1600" b="0" i="0" u="none" strike="noStrike" kern="1200" cap="none" spc="0" normalizeH="0" baseline="0" noProof="0" dirty="0">
                <a:ln>
                  <a:noFill/>
                </a:ln>
                <a:solidFill>
                  <a:srgbClr val="190800"/>
                </a:solidFill>
                <a:effectLst/>
                <a:uLnTx/>
                <a:uFillTx/>
                <a:latin typeface="Calibri" panose="020F0502020204030204"/>
                <a:ea typeface="+mn-ea"/>
                <a:cs typeface="+mn-cs"/>
              </a:rPr>
              <a:t>, manufactured under API standards, resistant to corrosion, with external and internal coating.</a:t>
            </a:r>
            <a:endParaRPr kumimoji="0" lang="es-VE" sz="1600" b="0" i="0" u="none" strike="noStrike" kern="1200" cap="none" spc="0" normalizeH="0" baseline="0" noProof="0" dirty="0">
              <a:ln>
                <a:noFill/>
              </a:ln>
              <a:solidFill>
                <a:srgbClr val="190800"/>
              </a:solidFill>
              <a:effectLst/>
              <a:uLnTx/>
              <a:uFillTx/>
              <a:latin typeface="Calibri" panose="020F0502020204030204"/>
              <a:ea typeface="+mn-ea"/>
              <a:cs typeface="+mn-cs"/>
            </a:endParaRPr>
          </a:p>
        </p:txBody>
      </p:sp>
      <p:graphicFrame>
        <p:nvGraphicFramePr>
          <p:cNvPr id="10" name="Tabla 9"/>
          <p:cNvGraphicFramePr>
            <a:graphicFrameLocks noGrp="1"/>
          </p:cNvGraphicFramePr>
          <p:nvPr/>
        </p:nvGraphicFramePr>
        <p:xfrm>
          <a:off x="3617722" y="3347966"/>
          <a:ext cx="5256000" cy="2579988"/>
        </p:xfrm>
        <a:graphic>
          <a:graphicData uri="http://schemas.openxmlformats.org/drawingml/2006/table">
            <a:tbl>
              <a:tblPr>
                <a:tableStyleId>{5C22544A-7EE6-4342-B048-85BDC9FD1C3A}</a:tableStyleId>
              </a:tblPr>
              <a:tblGrid>
                <a:gridCol w="1116000">
                  <a:extLst>
                    <a:ext uri="{9D8B030D-6E8A-4147-A177-3AD203B41FA5}">
                      <a16:colId xmlns:a16="http://schemas.microsoft.com/office/drawing/2014/main" val="20000"/>
                    </a:ext>
                  </a:extLst>
                </a:gridCol>
                <a:gridCol w="900000">
                  <a:extLst>
                    <a:ext uri="{9D8B030D-6E8A-4147-A177-3AD203B41FA5}">
                      <a16:colId xmlns:a16="http://schemas.microsoft.com/office/drawing/2014/main" val="20001"/>
                    </a:ext>
                  </a:extLst>
                </a:gridCol>
                <a:gridCol w="3240000">
                  <a:extLst>
                    <a:ext uri="{9D8B030D-6E8A-4147-A177-3AD203B41FA5}">
                      <a16:colId xmlns:a16="http://schemas.microsoft.com/office/drawing/2014/main" val="20002"/>
                    </a:ext>
                  </a:extLst>
                </a:gridCol>
              </a:tblGrid>
              <a:tr h="106358">
                <a:tc>
                  <a:txBody>
                    <a:bodyPr/>
                    <a:lstStyle/>
                    <a:p>
                      <a:pPr algn="ctr" rtl="0" fontAlgn="ctr"/>
                      <a:r>
                        <a:rPr lang="es-VE" sz="1200" b="1" u="none" strike="noStrike" dirty="0">
                          <a:solidFill>
                            <a:srgbClr val="190800"/>
                          </a:solidFill>
                          <a:effectLst/>
                          <a:latin typeface="Arial" panose="020B0604020202020204" pitchFamily="34" charset="0"/>
                          <a:cs typeface="Arial" panose="020B0604020202020204" pitchFamily="34" charset="0"/>
                        </a:rPr>
                        <a:t>OD</a:t>
                      </a:r>
                      <a:endParaRPr lang="es-VE" sz="1200" b="1" i="0" u="none" strike="noStrike" dirty="0">
                        <a:solidFill>
                          <a:srgbClr val="190800"/>
                        </a:solidFill>
                        <a:effectLst/>
                        <a:latin typeface="Arial" panose="020B0604020202020204" pitchFamily="34" charset="0"/>
                        <a:cs typeface="Arial" panose="020B0604020202020204" pitchFamily="34" charset="0"/>
                      </a:endParaRPr>
                    </a:p>
                  </a:txBody>
                  <a:tcPr marL="7674" marR="7674" marT="76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rtl="0" fontAlgn="ctr"/>
                      <a:r>
                        <a:rPr lang="es-VE" sz="1200" b="1" u="none" strike="noStrike" dirty="0">
                          <a:solidFill>
                            <a:srgbClr val="190800"/>
                          </a:solidFill>
                          <a:effectLst/>
                          <a:latin typeface="Arial" panose="020B0604020202020204" pitchFamily="34" charset="0"/>
                          <a:cs typeface="Arial" panose="020B0604020202020204" pitchFamily="34" charset="0"/>
                        </a:rPr>
                        <a:t>Wall </a:t>
                      </a:r>
                      <a:r>
                        <a:rPr lang="es-VE" sz="1200" b="1" u="none" strike="noStrike" dirty="0" err="1">
                          <a:solidFill>
                            <a:srgbClr val="190800"/>
                          </a:solidFill>
                          <a:effectLst/>
                          <a:latin typeface="Arial" panose="020B0604020202020204" pitchFamily="34" charset="0"/>
                          <a:cs typeface="Arial" panose="020B0604020202020204" pitchFamily="34" charset="0"/>
                        </a:rPr>
                        <a:t>Thickness</a:t>
                      </a:r>
                      <a:endParaRPr lang="es-VE" sz="1200" b="1" i="0" u="none" strike="noStrike" dirty="0">
                        <a:solidFill>
                          <a:srgbClr val="190800"/>
                        </a:solidFill>
                        <a:effectLst/>
                        <a:latin typeface="Arial" panose="020B0604020202020204" pitchFamily="34" charset="0"/>
                        <a:cs typeface="Arial" panose="020B0604020202020204" pitchFamily="34" charset="0"/>
                      </a:endParaRPr>
                    </a:p>
                  </a:txBody>
                  <a:tcPr marL="7674" marR="7674" marT="76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rowSpan="2">
                  <a:txBody>
                    <a:bodyPr/>
                    <a:lstStyle/>
                    <a:p>
                      <a:pPr algn="ctr" rtl="0" fontAlgn="ctr"/>
                      <a:r>
                        <a:rPr lang="es-VE" sz="1200" b="1" u="none" strike="noStrike" dirty="0">
                          <a:solidFill>
                            <a:srgbClr val="190800"/>
                          </a:solidFill>
                          <a:effectLst/>
                          <a:latin typeface="Arial" panose="020B0604020202020204" pitchFamily="34" charset="0"/>
                          <a:cs typeface="Arial" panose="020B0604020202020204" pitchFamily="34" charset="0"/>
                        </a:rPr>
                        <a:t>Grade</a:t>
                      </a:r>
                      <a:endParaRPr lang="es-VE" sz="1200" b="1" i="0" u="none" strike="noStrike" dirty="0">
                        <a:solidFill>
                          <a:srgbClr val="190800"/>
                        </a:solidFill>
                        <a:effectLst/>
                        <a:latin typeface="Arial" panose="020B0604020202020204" pitchFamily="34" charset="0"/>
                        <a:cs typeface="Arial" panose="020B0604020202020204" pitchFamily="34" charset="0"/>
                      </a:endParaRPr>
                    </a:p>
                  </a:txBody>
                  <a:tcPr marL="7674" marR="7674" marT="76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r h="170203">
                <a:tc>
                  <a:txBody>
                    <a:bodyPr/>
                    <a:lstStyle/>
                    <a:p>
                      <a:pPr algn="ctr" rtl="0" fontAlgn="ctr"/>
                      <a:r>
                        <a:rPr lang="es-VE" sz="1200" b="1" u="none" strike="noStrike">
                          <a:solidFill>
                            <a:srgbClr val="190800"/>
                          </a:solidFill>
                          <a:effectLst/>
                          <a:latin typeface="Arial" panose="020B0604020202020204" pitchFamily="34" charset="0"/>
                          <a:cs typeface="Arial" panose="020B0604020202020204" pitchFamily="34" charset="0"/>
                        </a:rPr>
                        <a:t>(in, mm)</a:t>
                      </a:r>
                      <a:endParaRPr lang="es-VE" sz="1200" b="1" i="0" u="none" strike="noStrike">
                        <a:solidFill>
                          <a:srgbClr val="190800"/>
                        </a:solidFill>
                        <a:effectLst/>
                        <a:latin typeface="Arial" panose="020B0604020202020204" pitchFamily="34" charset="0"/>
                        <a:cs typeface="Arial" panose="020B0604020202020204" pitchFamily="34" charset="0"/>
                      </a:endParaRPr>
                    </a:p>
                  </a:txBody>
                  <a:tcPr marL="7674" marR="7674" marT="76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rtl="0" fontAlgn="ctr"/>
                      <a:r>
                        <a:rPr lang="es-VE" sz="1200" b="1" u="none" strike="noStrike" dirty="0">
                          <a:solidFill>
                            <a:srgbClr val="190800"/>
                          </a:solidFill>
                          <a:effectLst/>
                          <a:latin typeface="Arial" panose="020B0604020202020204" pitchFamily="34" charset="0"/>
                          <a:cs typeface="Arial" panose="020B0604020202020204" pitchFamily="34" charset="0"/>
                        </a:rPr>
                        <a:t>(mm)</a:t>
                      </a:r>
                      <a:endParaRPr lang="es-VE" sz="1200" b="1" i="0" u="none" strike="noStrike" dirty="0">
                        <a:solidFill>
                          <a:srgbClr val="190800"/>
                        </a:solidFill>
                        <a:effectLst/>
                        <a:latin typeface="Arial" panose="020B0604020202020204" pitchFamily="34" charset="0"/>
                        <a:cs typeface="Arial" panose="020B0604020202020204" pitchFamily="34" charset="0"/>
                      </a:endParaRPr>
                    </a:p>
                  </a:txBody>
                  <a:tcPr marL="7674" marR="7674" marT="76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vMerge="1">
                  <a:txBody>
                    <a:bodyPr/>
                    <a:lstStyle/>
                    <a:p>
                      <a:endParaRPr lang="es-VE"/>
                    </a:p>
                  </a:txBody>
                  <a:tcPr/>
                </a:tc>
                <a:extLst>
                  <a:ext uri="{0D108BD9-81ED-4DB2-BD59-A6C34878D82A}">
                    <a16:rowId xmlns:a16="http://schemas.microsoft.com/office/drawing/2014/main" val="10001"/>
                  </a:ext>
                </a:extLst>
              </a:tr>
              <a:tr h="288000">
                <a:tc>
                  <a:txBody>
                    <a:bodyPr/>
                    <a:lstStyle/>
                    <a:p>
                      <a:pPr algn="ctr" rtl="0" fontAlgn="ctr"/>
                      <a:r>
                        <a:rPr lang="es-VE" sz="1200" u="none" strike="noStrike" dirty="0">
                          <a:effectLst/>
                          <a:latin typeface="Arial" panose="020B0604020202020204" pitchFamily="34" charset="0"/>
                          <a:cs typeface="Arial" panose="020B0604020202020204" pitchFamily="34" charset="0"/>
                        </a:rPr>
                        <a:t>4-1/2, 114.3</a:t>
                      </a:r>
                      <a:endParaRPr lang="es-VE" sz="1200" b="0" i="0" u="none" strike="noStrike" dirty="0">
                        <a:solidFill>
                          <a:srgbClr val="000000"/>
                        </a:solidFill>
                        <a:effectLst/>
                        <a:latin typeface="Arial" panose="020B0604020202020204" pitchFamily="34" charset="0"/>
                        <a:cs typeface="Arial" panose="020B0604020202020204" pitchFamily="34" charset="0"/>
                      </a:endParaRPr>
                    </a:p>
                  </a:txBody>
                  <a:tcPr marL="7674" marR="7674" marT="76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s-VE" sz="1200" u="none" strike="noStrike" dirty="0">
                          <a:effectLst/>
                          <a:latin typeface="Arial" panose="020B0604020202020204" pitchFamily="34" charset="0"/>
                          <a:cs typeface="Arial" panose="020B0604020202020204" pitchFamily="34" charset="0"/>
                        </a:rPr>
                        <a:t>3.2</a:t>
                      </a:r>
                      <a:r>
                        <a:rPr lang="es-VE" sz="1200" u="none" strike="noStrike" baseline="0" dirty="0">
                          <a:effectLst/>
                          <a:latin typeface="Arial" panose="020B0604020202020204" pitchFamily="34" charset="0"/>
                          <a:cs typeface="Arial" panose="020B0604020202020204" pitchFamily="34" charset="0"/>
                        </a:rPr>
                        <a:t> a </a:t>
                      </a:r>
                      <a:r>
                        <a:rPr lang="es-VE" sz="1200" u="none" strike="noStrike" dirty="0">
                          <a:effectLst/>
                          <a:latin typeface="Arial" panose="020B0604020202020204" pitchFamily="34" charset="0"/>
                          <a:cs typeface="Arial" panose="020B0604020202020204" pitchFamily="34" charset="0"/>
                        </a:rPr>
                        <a:t>11.1</a:t>
                      </a:r>
                      <a:endParaRPr lang="es-VE" sz="1200" b="0" i="0" u="none" strike="noStrike" dirty="0">
                        <a:solidFill>
                          <a:srgbClr val="000000"/>
                        </a:solidFill>
                        <a:effectLst/>
                        <a:latin typeface="Arial" panose="020B0604020202020204" pitchFamily="34" charset="0"/>
                        <a:cs typeface="Arial" panose="020B0604020202020204" pitchFamily="34" charset="0"/>
                      </a:endParaRPr>
                    </a:p>
                  </a:txBody>
                  <a:tcPr marL="7674" marR="7674" marT="76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pt-BR" sz="1200" u="none" strike="noStrike" dirty="0">
                          <a:effectLst/>
                          <a:latin typeface="Arial" panose="020B0604020202020204" pitchFamily="34" charset="0"/>
                          <a:cs typeface="Arial" panose="020B0604020202020204" pitchFamily="34" charset="0"/>
                        </a:rPr>
                        <a:t>A, B, X42, X46, X52, X56, X60, X65, X70, X80</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674" marR="7674" marT="76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88000">
                <a:tc>
                  <a:txBody>
                    <a:bodyPr/>
                    <a:lstStyle/>
                    <a:p>
                      <a:pPr algn="ctr" rtl="0" fontAlgn="ctr"/>
                      <a:r>
                        <a:rPr lang="es-VE" sz="1200" u="none" strike="noStrike" dirty="0">
                          <a:effectLst/>
                          <a:latin typeface="Arial" panose="020B0604020202020204" pitchFamily="34" charset="0"/>
                          <a:cs typeface="Arial" panose="020B0604020202020204" pitchFamily="34" charset="0"/>
                        </a:rPr>
                        <a:t>5-9/16, 141.3</a:t>
                      </a:r>
                      <a:endParaRPr lang="es-VE" sz="1200" b="0" i="0" u="none" strike="noStrike" dirty="0">
                        <a:solidFill>
                          <a:srgbClr val="000000"/>
                        </a:solidFill>
                        <a:effectLst/>
                        <a:latin typeface="Arial" panose="020B0604020202020204" pitchFamily="34" charset="0"/>
                        <a:cs typeface="Arial" panose="020B0604020202020204" pitchFamily="34" charset="0"/>
                      </a:endParaRPr>
                    </a:p>
                  </a:txBody>
                  <a:tcPr marL="7674" marR="7674" marT="76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s-VE" sz="1200" u="none" strike="noStrike" dirty="0">
                          <a:effectLst/>
                          <a:latin typeface="Arial" panose="020B0604020202020204" pitchFamily="34" charset="0"/>
                          <a:cs typeface="Arial" panose="020B0604020202020204" pitchFamily="34" charset="0"/>
                        </a:rPr>
                        <a:t>3.2, a 13.5</a:t>
                      </a:r>
                      <a:endParaRPr lang="es-VE" sz="1200" b="0" i="0" u="none" strike="noStrike" dirty="0">
                        <a:solidFill>
                          <a:srgbClr val="000000"/>
                        </a:solidFill>
                        <a:effectLst/>
                        <a:latin typeface="Arial" panose="020B0604020202020204" pitchFamily="34" charset="0"/>
                        <a:cs typeface="Arial" panose="020B0604020202020204" pitchFamily="34" charset="0"/>
                      </a:endParaRPr>
                    </a:p>
                  </a:txBody>
                  <a:tcPr marL="7674" marR="7674" marT="76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pt-BR" sz="1200" u="none" strike="noStrike" dirty="0">
                          <a:effectLst/>
                          <a:latin typeface="Arial" panose="020B0604020202020204" pitchFamily="34" charset="0"/>
                          <a:cs typeface="Arial" panose="020B0604020202020204" pitchFamily="34" charset="0"/>
                        </a:rPr>
                        <a:t>A, B, X42, X46, X52, X56, X60, X65, X70, X80</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674" marR="7674" marT="76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88000">
                <a:tc>
                  <a:txBody>
                    <a:bodyPr/>
                    <a:lstStyle/>
                    <a:p>
                      <a:pPr algn="ctr" rtl="0" fontAlgn="ctr"/>
                      <a:r>
                        <a:rPr lang="es-VE" sz="1200" u="none" strike="noStrike" dirty="0">
                          <a:effectLst/>
                          <a:latin typeface="Arial" panose="020B0604020202020204" pitchFamily="34" charset="0"/>
                          <a:cs typeface="Arial" panose="020B0604020202020204" pitchFamily="34" charset="0"/>
                        </a:rPr>
                        <a:t>6-5/8, 168.3</a:t>
                      </a:r>
                      <a:endParaRPr lang="es-VE" sz="1200" b="0" i="0" u="none" strike="noStrike" dirty="0">
                        <a:solidFill>
                          <a:srgbClr val="000000"/>
                        </a:solidFill>
                        <a:effectLst/>
                        <a:latin typeface="Arial" panose="020B0604020202020204" pitchFamily="34" charset="0"/>
                        <a:cs typeface="Arial" panose="020B0604020202020204" pitchFamily="34" charset="0"/>
                      </a:endParaRPr>
                    </a:p>
                  </a:txBody>
                  <a:tcPr marL="7674" marR="7674" marT="76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s-VE" sz="1200" u="none" strike="noStrike" dirty="0">
                          <a:effectLst/>
                          <a:latin typeface="Arial" panose="020B0604020202020204" pitchFamily="34" charset="0"/>
                          <a:cs typeface="Arial" panose="020B0604020202020204" pitchFamily="34" charset="0"/>
                        </a:rPr>
                        <a:t>3.2</a:t>
                      </a:r>
                      <a:r>
                        <a:rPr lang="es-VE" sz="1200" u="none" strike="noStrike" baseline="0" dirty="0">
                          <a:effectLst/>
                          <a:latin typeface="Arial" panose="020B0604020202020204" pitchFamily="34" charset="0"/>
                          <a:cs typeface="Arial" panose="020B0604020202020204" pitchFamily="34" charset="0"/>
                        </a:rPr>
                        <a:t> a </a:t>
                      </a:r>
                      <a:r>
                        <a:rPr lang="es-VE" sz="1200" u="none" strike="noStrike" dirty="0">
                          <a:effectLst/>
                          <a:latin typeface="Arial" panose="020B0604020202020204" pitchFamily="34" charset="0"/>
                          <a:cs typeface="Arial" panose="020B0604020202020204" pitchFamily="34" charset="0"/>
                        </a:rPr>
                        <a:t>14.3</a:t>
                      </a:r>
                      <a:endParaRPr lang="es-VE" sz="1200" b="0" i="0" u="none" strike="noStrike" dirty="0">
                        <a:solidFill>
                          <a:srgbClr val="000000"/>
                        </a:solidFill>
                        <a:effectLst/>
                        <a:latin typeface="Arial" panose="020B0604020202020204" pitchFamily="34" charset="0"/>
                        <a:cs typeface="Arial" panose="020B0604020202020204" pitchFamily="34" charset="0"/>
                      </a:endParaRPr>
                    </a:p>
                  </a:txBody>
                  <a:tcPr marL="7674" marR="7674" marT="76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pt-BR" sz="1200" u="none" strike="noStrike" dirty="0">
                          <a:effectLst/>
                          <a:latin typeface="Arial" panose="020B0604020202020204" pitchFamily="34" charset="0"/>
                          <a:cs typeface="Arial" panose="020B0604020202020204" pitchFamily="34" charset="0"/>
                        </a:rPr>
                        <a:t>A, B, X42, X46, X52, X56, X60, X65, X70, X80</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674" marR="7674" marT="76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88000">
                <a:tc>
                  <a:txBody>
                    <a:bodyPr/>
                    <a:lstStyle/>
                    <a:p>
                      <a:pPr algn="ctr" rtl="0" fontAlgn="ctr"/>
                      <a:r>
                        <a:rPr lang="es-VE" sz="1200" u="none" strike="noStrike" dirty="0">
                          <a:effectLst/>
                          <a:latin typeface="Arial" panose="020B0604020202020204" pitchFamily="34" charset="0"/>
                          <a:cs typeface="Arial" panose="020B0604020202020204" pitchFamily="34" charset="0"/>
                        </a:rPr>
                        <a:t>8-5/8, 219.1</a:t>
                      </a:r>
                      <a:endParaRPr lang="es-VE" sz="1200" b="0" i="0" u="none" strike="noStrike" dirty="0">
                        <a:solidFill>
                          <a:srgbClr val="000000"/>
                        </a:solidFill>
                        <a:effectLst/>
                        <a:latin typeface="Arial" panose="020B0604020202020204" pitchFamily="34" charset="0"/>
                        <a:cs typeface="Arial" panose="020B0604020202020204" pitchFamily="34" charset="0"/>
                      </a:endParaRPr>
                    </a:p>
                  </a:txBody>
                  <a:tcPr marL="7674" marR="7674" marT="76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s-VE" sz="1200" u="none" strike="noStrike" dirty="0">
                          <a:effectLst/>
                          <a:latin typeface="Arial" panose="020B0604020202020204" pitchFamily="34" charset="0"/>
                          <a:cs typeface="Arial" panose="020B0604020202020204" pitchFamily="34" charset="0"/>
                        </a:rPr>
                        <a:t>3.2, a</a:t>
                      </a:r>
                      <a:r>
                        <a:rPr lang="es-VE" sz="1200" u="none" strike="noStrike" baseline="0" dirty="0">
                          <a:effectLst/>
                          <a:latin typeface="Arial" panose="020B0604020202020204" pitchFamily="34" charset="0"/>
                          <a:cs typeface="Arial" panose="020B0604020202020204" pitchFamily="34" charset="0"/>
                        </a:rPr>
                        <a:t> </a:t>
                      </a:r>
                      <a:r>
                        <a:rPr lang="es-VE" sz="1200" u="none" strike="noStrike" dirty="0">
                          <a:effectLst/>
                          <a:latin typeface="Arial" panose="020B0604020202020204" pitchFamily="34" charset="0"/>
                          <a:cs typeface="Arial" panose="020B0604020202020204" pitchFamily="34" charset="0"/>
                        </a:rPr>
                        <a:t>14.3</a:t>
                      </a:r>
                      <a:endParaRPr lang="es-VE" sz="1200" b="0" i="0" u="none" strike="noStrike" dirty="0">
                        <a:solidFill>
                          <a:srgbClr val="000000"/>
                        </a:solidFill>
                        <a:effectLst/>
                        <a:latin typeface="Arial" panose="020B0604020202020204" pitchFamily="34" charset="0"/>
                        <a:cs typeface="Arial" panose="020B0604020202020204" pitchFamily="34" charset="0"/>
                      </a:endParaRPr>
                    </a:p>
                  </a:txBody>
                  <a:tcPr marL="7674" marR="7674" marT="76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pt-BR" sz="1200" u="none" strike="noStrike" dirty="0">
                          <a:effectLst/>
                          <a:latin typeface="Arial" panose="020B0604020202020204" pitchFamily="34" charset="0"/>
                          <a:cs typeface="Arial" panose="020B0604020202020204" pitchFamily="34" charset="0"/>
                        </a:rPr>
                        <a:t>A, B, X42, X46, X52, X56, X60, X65, X70, X80</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674" marR="7674" marT="76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88000">
                <a:tc>
                  <a:txBody>
                    <a:bodyPr/>
                    <a:lstStyle/>
                    <a:p>
                      <a:pPr algn="ctr" rtl="0" fontAlgn="ctr"/>
                      <a:r>
                        <a:rPr lang="es-VE" sz="1200" u="none" strike="noStrike">
                          <a:effectLst/>
                          <a:latin typeface="Arial" panose="020B0604020202020204" pitchFamily="34" charset="0"/>
                          <a:cs typeface="Arial" panose="020B0604020202020204" pitchFamily="34" charset="0"/>
                        </a:rPr>
                        <a:t>10-3/4, 273.1</a:t>
                      </a:r>
                      <a:endParaRPr lang="es-VE" sz="1200" b="0" i="0" u="none" strike="noStrike">
                        <a:solidFill>
                          <a:srgbClr val="000000"/>
                        </a:solidFill>
                        <a:effectLst/>
                        <a:latin typeface="Arial" panose="020B0604020202020204" pitchFamily="34" charset="0"/>
                        <a:cs typeface="Arial" panose="020B0604020202020204" pitchFamily="34" charset="0"/>
                      </a:endParaRPr>
                    </a:p>
                  </a:txBody>
                  <a:tcPr marL="7674" marR="7674" marT="76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s-VE" sz="1200" u="none" strike="noStrike" dirty="0">
                          <a:effectLst/>
                          <a:latin typeface="Arial" panose="020B0604020202020204" pitchFamily="34" charset="0"/>
                          <a:cs typeface="Arial" panose="020B0604020202020204" pitchFamily="34" charset="0"/>
                        </a:rPr>
                        <a:t>3.2, a  14.3</a:t>
                      </a:r>
                      <a:endParaRPr lang="es-VE" sz="1200" b="0" i="0" u="none" strike="noStrike" dirty="0">
                        <a:solidFill>
                          <a:srgbClr val="000000"/>
                        </a:solidFill>
                        <a:effectLst/>
                        <a:latin typeface="Arial" panose="020B0604020202020204" pitchFamily="34" charset="0"/>
                        <a:cs typeface="Arial" panose="020B0604020202020204" pitchFamily="34" charset="0"/>
                      </a:endParaRPr>
                    </a:p>
                  </a:txBody>
                  <a:tcPr marL="7674" marR="7674" marT="76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pt-BR" sz="1200" u="none" strike="noStrike" dirty="0">
                          <a:effectLst/>
                          <a:latin typeface="Arial" panose="020B0604020202020204" pitchFamily="34" charset="0"/>
                          <a:cs typeface="Arial" panose="020B0604020202020204" pitchFamily="34" charset="0"/>
                        </a:rPr>
                        <a:t>A, B, X42, X46, X52, X56, X60, X65, X70, X80</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674" marR="7674" marT="76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88000">
                <a:tc>
                  <a:txBody>
                    <a:bodyPr/>
                    <a:lstStyle/>
                    <a:p>
                      <a:pPr algn="ctr" rtl="0" fontAlgn="ctr"/>
                      <a:r>
                        <a:rPr lang="es-VE" sz="1200" u="none" strike="noStrike">
                          <a:effectLst/>
                          <a:latin typeface="Arial" panose="020B0604020202020204" pitchFamily="34" charset="0"/>
                          <a:cs typeface="Arial" panose="020B0604020202020204" pitchFamily="34" charset="0"/>
                        </a:rPr>
                        <a:t>12-3/4, 323.9</a:t>
                      </a:r>
                      <a:endParaRPr lang="es-VE" sz="1200" b="0" i="0" u="none" strike="noStrike">
                        <a:solidFill>
                          <a:srgbClr val="000000"/>
                        </a:solidFill>
                        <a:effectLst/>
                        <a:latin typeface="Arial" panose="020B0604020202020204" pitchFamily="34" charset="0"/>
                        <a:cs typeface="Arial" panose="020B0604020202020204" pitchFamily="34" charset="0"/>
                      </a:endParaRPr>
                    </a:p>
                  </a:txBody>
                  <a:tcPr marL="7674" marR="7674" marT="76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s-VE" sz="1200" u="none" strike="noStrike" dirty="0">
                          <a:effectLst/>
                          <a:latin typeface="Arial" panose="020B0604020202020204" pitchFamily="34" charset="0"/>
                          <a:cs typeface="Arial" panose="020B0604020202020204" pitchFamily="34" charset="0"/>
                        </a:rPr>
                        <a:t> 4.4, a 14.3</a:t>
                      </a:r>
                      <a:endParaRPr lang="es-VE" sz="1200" b="0" i="0" u="none" strike="noStrike" dirty="0">
                        <a:solidFill>
                          <a:srgbClr val="000000"/>
                        </a:solidFill>
                        <a:effectLst/>
                        <a:latin typeface="Arial" panose="020B0604020202020204" pitchFamily="34" charset="0"/>
                        <a:cs typeface="Arial" panose="020B0604020202020204" pitchFamily="34" charset="0"/>
                      </a:endParaRPr>
                    </a:p>
                  </a:txBody>
                  <a:tcPr marL="7674" marR="7674" marT="76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pt-BR" sz="1200" u="none" strike="noStrike" dirty="0">
                          <a:effectLst/>
                          <a:latin typeface="Arial" panose="020B0604020202020204" pitchFamily="34" charset="0"/>
                          <a:cs typeface="Arial" panose="020B0604020202020204" pitchFamily="34" charset="0"/>
                        </a:rPr>
                        <a:t>A, B, X42, X46, X52, X56, X60, X65, X70, X80</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674" marR="7674" marT="76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88000">
                <a:tc>
                  <a:txBody>
                    <a:bodyPr/>
                    <a:lstStyle/>
                    <a:p>
                      <a:pPr algn="ctr" rtl="0" fontAlgn="ctr"/>
                      <a:r>
                        <a:rPr lang="es-VE" sz="1200" u="none" strike="noStrike" dirty="0">
                          <a:effectLst/>
                          <a:latin typeface="Arial" panose="020B0604020202020204" pitchFamily="34" charset="0"/>
                          <a:cs typeface="Arial" panose="020B0604020202020204" pitchFamily="34" charset="0"/>
                        </a:rPr>
                        <a:t>14, 355.6</a:t>
                      </a:r>
                      <a:endParaRPr lang="es-VE" sz="1200" b="0" i="0" u="none" strike="noStrike" dirty="0">
                        <a:solidFill>
                          <a:srgbClr val="000000"/>
                        </a:solidFill>
                        <a:effectLst/>
                        <a:latin typeface="Arial" panose="020B0604020202020204" pitchFamily="34" charset="0"/>
                        <a:cs typeface="Arial" panose="020B0604020202020204" pitchFamily="34" charset="0"/>
                      </a:endParaRPr>
                    </a:p>
                  </a:txBody>
                  <a:tcPr marL="7674" marR="7674" marT="76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s-VE" sz="1200" u="none" strike="noStrike" dirty="0">
                          <a:effectLst/>
                          <a:latin typeface="Arial" panose="020B0604020202020204" pitchFamily="34" charset="0"/>
                          <a:cs typeface="Arial" panose="020B0604020202020204" pitchFamily="34" charset="0"/>
                        </a:rPr>
                        <a:t>4.8, a 14.3</a:t>
                      </a:r>
                      <a:endParaRPr lang="es-VE" sz="1200" b="0" i="0" u="none" strike="noStrike" dirty="0">
                        <a:solidFill>
                          <a:srgbClr val="000000"/>
                        </a:solidFill>
                        <a:effectLst/>
                        <a:latin typeface="Arial" panose="020B0604020202020204" pitchFamily="34" charset="0"/>
                        <a:cs typeface="Arial" panose="020B0604020202020204" pitchFamily="34" charset="0"/>
                      </a:endParaRPr>
                    </a:p>
                  </a:txBody>
                  <a:tcPr marL="7674" marR="7674" marT="76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pt-BR" sz="1200" u="none" strike="noStrike" dirty="0">
                          <a:effectLst/>
                          <a:latin typeface="Arial" panose="020B0604020202020204" pitchFamily="34" charset="0"/>
                          <a:cs typeface="Arial" panose="020B0604020202020204" pitchFamily="34" charset="0"/>
                        </a:rPr>
                        <a:t>A, B, X42, X46, X52, X56, X60, X65, X70, X80</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674" marR="7674" marT="76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91464969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1439</TotalTime>
  <Words>1275</Words>
  <Application>Microsoft Office PowerPoint</Application>
  <PresentationFormat>Format US (216 x 279 mm)</PresentationFormat>
  <Paragraphs>256</Paragraphs>
  <Slides>20</Slides>
  <Notes>0</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20</vt:i4>
      </vt:variant>
    </vt:vector>
  </HeadingPairs>
  <TitlesOfParts>
    <vt:vector size="28" baseType="lpstr">
      <vt:lpstr>Arial</vt:lpstr>
      <vt:lpstr>Baskerville Old Face</vt:lpstr>
      <vt:lpstr>Calibri</vt:lpstr>
      <vt:lpstr>Calibri Light</vt:lpstr>
      <vt:lpstr>NovecentowideLightBold</vt:lpstr>
      <vt:lpstr>Open Sans</vt:lpstr>
      <vt:lpstr>Office Theme</vt:lpstr>
      <vt:lpstr>Tema de Office</vt:lpstr>
      <vt:lpstr>C.O.G.B.I &amp; YUPP Organization  </vt:lpstr>
      <vt:lpstr>Présentation PowerPoint</vt:lpstr>
      <vt:lpstr>Présentation PowerPoint</vt:lpstr>
      <vt:lpstr>Présentation PowerPoint</vt:lpstr>
      <vt:lpstr>Présentation PowerPoint</vt:lpstr>
      <vt:lpstr>Présentation PowerPoint</vt:lpstr>
      <vt:lpstr>Quality Certifications</vt:lpstr>
      <vt:lpstr>BITS</vt:lpstr>
      <vt:lpstr>Line Pipe</vt:lpstr>
      <vt:lpstr>Tee, Flanges, Reductions and Elbows</vt:lpstr>
      <vt:lpstr>Progressive Cavity Pump (PCP)</vt:lpstr>
      <vt:lpstr>Electro-Submersible Pump (ESP)</vt:lpstr>
      <vt:lpstr>Mechanical Pump</vt:lpstr>
      <vt:lpstr>Sucker Rods</vt:lpstr>
      <vt:lpstr>Slotted Pipe</vt:lpstr>
      <vt:lpstr>X-Mas Tree</vt:lpstr>
      <vt:lpstr>Production Heads</vt:lpstr>
      <vt:lpstr>Chokes</vt:lpstr>
      <vt:lpstr>Drill Bits</vt:lpstr>
      <vt:lpstr>COGBI &amp; YUPP committed to Quality products , Services and Support  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Briseño</dc:creator>
  <cp:lastModifiedBy>TrainTech</cp:lastModifiedBy>
  <cp:revision>92</cp:revision>
  <dcterms:created xsi:type="dcterms:W3CDTF">2017-08-22T17:50:42Z</dcterms:created>
  <dcterms:modified xsi:type="dcterms:W3CDTF">2020-04-25T00:15:40Z</dcterms:modified>
</cp:coreProperties>
</file>